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notesMasterIdLst>
    <p:notesMasterId r:id="rId22"/>
  </p:notesMasterIdLst>
  <p:sldIdLst>
    <p:sldId id="257" r:id="rId2"/>
    <p:sldId id="260" r:id="rId3"/>
    <p:sldId id="262" r:id="rId4"/>
    <p:sldId id="264" r:id="rId5"/>
    <p:sldId id="266" r:id="rId6"/>
    <p:sldId id="267" r:id="rId7"/>
    <p:sldId id="268" r:id="rId8"/>
    <p:sldId id="269" r:id="rId9"/>
    <p:sldId id="270" r:id="rId10"/>
    <p:sldId id="272" r:id="rId11"/>
    <p:sldId id="273" r:id="rId12"/>
    <p:sldId id="274" r:id="rId13"/>
    <p:sldId id="275" r:id="rId14"/>
    <p:sldId id="276" r:id="rId15"/>
    <p:sldId id="277" r:id="rId16"/>
    <p:sldId id="278" r:id="rId17"/>
    <p:sldId id="279" r:id="rId18"/>
    <p:sldId id="280" r:id="rId19"/>
    <p:sldId id="281" r:id="rId20"/>
    <p:sldId id="282" r:id="rId21"/>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91" autoAdjust="0"/>
    <p:restoredTop sz="36451" autoAdjust="0"/>
  </p:normalViewPr>
  <p:slideViewPr>
    <p:cSldViewPr>
      <p:cViewPr>
        <p:scale>
          <a:sx n="100" d="100"/>
          <a:sy n="100" d="100"/>
        </p:scale>
        <p:origin x="-874"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A7132F-1F02-4916-93FF-C0C9E18A1B2C}" type="datetimeFigureOut">
              <a:rPr lang="fr-FR" smtClean="0"/>
              <a:pPr/>
              <a:t>09/08/2011</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647D7F-11F3-40D2-B0DE-828435C49957}" type="slidenum">
              <a:rPr lang="fr-FR" smtClean="0"/>
              <a:pPr/>
              <a:t>‹#›</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Espace réservé de l'image des diapositives 1"/>
          <p:cNvSpPr>
            <a:spLocks noGrp="1" noRot="1" noChangeAspect="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2867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marL="0" marR="0" indent="0" algn="just" defTabSz="914400" rtl="0" eaLnBrk="1" fontAlgn="auto" latinLnBrk="0" hangingPunct="1">
              <a:lnSpc>
                <a:spcPct val="100000"/>
              </a:lnSpc>
              <a:spcBef>
                <a:spcPct val="0"/>
              </a:spcBef>
              <a:spcAft>
                <a:spcPts val="0"/>
              </a:spcAft>
              <a:buClrTx/>
              <a:buSzTx/>
              <a:buFontTx/>
              <a:buNone/>
              <a:tabLst/>
              <a:defRPr/>
            </a:pPr>
            <a:endParaRPr lang="fr-FR" sz="1200" kern="1200" dirty="0">
              <a:solidFill>
                <a:schemeClr val="tx1"/>
              </a:solidFill>
              <a:latin typeface="Times New Roman" pitchFamily="18" charset="0"/>
              <a:ea typeface="+mn-ea"/>
              <a:cs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a:prstGeom prst="rect">
            <a:avLst/>
          </a:prstGeom>
        </p:spPr>
      </p:sp>
      <p:sp>
        <p:nvSpPr>
          <p:cNvPr id="3" name="Espace réservé des commentaires 2"/>
          <p:cNvSpPr>
            <a:spLocks noGrp="1"/>
          </p:cNvSpPr>
          <p:nvPr>
            <p:ph type="body" idx="1"/>
          </p:nvPr>
        </p:nvSpPr>
        <p:spPr/>
        <p:txBody>
          <a:bodyPr>
            <a:normAutofit/>
          </a:bodyPr>
          <a:lstStyle/>
          <a:p>
            <a:endParaRPr lang="fr-FR" sz="1200" b="0" kern="1200" dirty="0" smtClean="0">
              <a:solidFill>
                <a:schemeClr val="tx1"/>
              </a:solidFill>
              <a:latin typeface="+mn-lt"/>
              <a:ea typeface="+mn-ea"/>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a:prstGeom prst="rect">
            <a:avLst/>
          </a:prstGeom>
        </p:spPr>
      </p:sp>
      <p:sp>
        <p:nvSpPr>
          <p:cNvPr id="3" name="Espace réservé des commentaires 2"/>
          <p:cNvSpPr>
            <a:spLocks noGrp="1"/>
          </p:cNvSpPr>
          <p:nvPr>
            <p:ph type="body" idx="1"/>
          </p:nvPr>
        </p:nvSpPr>
        <p:spPr/>
        <p:txBody>
          <a:bodyPr>
            <a:normAutofit/>
          </a:bodyPr>
          <a:lstStyle/>
          <a:p>
            <a:endParaRPr lang="fr-FR"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a:prstGeom prst="rect">
            <a:avLst/>
          </a:prstGeom>
        </p:spPr>
      </p:sp>
      <p:sp>
        <p:nvSpPr>
          <p:cNvPr id="3" name="Espace réservé des commentaires 2"/>
          <p:cNvSpPr>
            <a:spLocks noGrp="1"/>
          </p:cNvSpPr>
          <p:nvPr>
            <p:ph type="body" idx="1"/>
          </p:nvPr>
        </p:nvSpPr>
        <p:spPr/>
        <p:txBody>
          <a:bodyPr>
            <a:normAutofit/>
          </a:bodyPr>
          <a:lstStyle/>
          <a:p>
            <a:endParaRPr lang="fr-F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a:prstGeom prst="rect">
            <a:avLst/>
          </a:prstGeom>
        </p:spPr>
      </p:sp>
      <p:sp>
        <p:nvSpPr>
          <p:cNvPr id="3" name="Espace réservé des commentaires 2"/>
          <p:cNvSpPr>
            <a:spLocks noGrp="1"/>
          </p:cNvSpPr>
          <p:nvPr>
            <p:ph type="body" idx="1"/>
          </p:nvPr>
        </p:nvSpPr>
        <p:spPr/>
        <p:txBody>
          <a:bodyPr>
            <a:normAutofit lnSpcReduction="10000"/>
          </a:bodyPr>
          <a:lstStyle/>
          <a:p>
            <a:pPr algn="just"/>
            <a:endParaRPr lang="fr-F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39938" name="Espace réservé des commentaires 2"/>
          <p:cNvSpPr>
            <a:spLocks noGrp="1"/>
          </p:cNvSpPr>
          <p:nvPr>
            <p:ph type="body" idx="1"/>
          </p:nvPr>
        </p:nvSpPr>
        <p:spPr bwMode="auto">
          <a:noFill/>
        </p:spPr>
        <p:txBody>
          <a:bodyPr/>
          <a:lstStyle/>
          <a:p>
            <a:pPr>
              <a:spcBef>
                <a:spcPct val="0"/>
              </a:spcBef>
            </a:pPr>
            <a:endParaRPr lang="fr-FR" sz="1400" dirty="0" smtClean="0">
              <a:latin typeface="Times New Roman" pitchFamily="18" charset="0"/>
              <a:cs typeface="Times New Roman"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a:prstGeom prst="rect">
            <a:avLst/>
          </a:prstGeom>
        </p:spPr>
      </p:sp>
      <p:sp>
        <p:nvSpPr>
          <p:cNvPr id="3" name="Espace réservé des commentaires 2"/>
          <p:cNvSpPr>
            <a:spLocks noGrp="1"/>
          </p:cNvSpPr>
          <p:nvPr>
            <p:ph type="body" idx="1"/>
          </p:nvPr>
        </p:nvSpPr>
        <p:spPr/>
        <p:txBody>
          <a:bodyPr>
            <a:normAutofit/>
          </a:bodyPr>
          <a:lstStyle/>
          <a:p>
            <a:endParaRPr lang="fr-FR" sz="1200" kern="1200" dirty="0" smtClean="0">
              <a:solidFill>
                <a:schemeClr val="tx1"/>
              </a:solidFill>
              <a:latin typeface="+mn-lt"/>
              <a:ea typeface="+mn-ea"/>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4034" name="Espace réservé des commentaires 2"/>
          <p:cNvSpPr>
            <a:spLocks noGrp="1"/>
          </p:cNvSpPr>
          <p:nvPr>
            <p:ph type="body" idx="1"/>
          </p:nvPr>
        </p:nvSpPr>
        <p:spPr bwMode="auto">
          <a:noFill/>
        </p:spPr>
        <p:txBody>
          <a:bodyPr/>
          <a:lstStyle/>
          <a:p>
            <a:pPr>
              <a:spcBef>
                <a:spcPct val="0"/>
              </a:spcBef>
            </a:pPr>
            <a:endParaRPr lang="fr-FR"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a:prstGeom prst="rect">
            <a:avLst/>
          </a:prstGeom>
        </p:spPr>
      </p:sp>
      <p:sp>
        <p:nvSpPr>
          <p:cNvPr id="3" name="Espace réservé des commentaires 2"/>
          <p:cNvSpPr>
            <a:spLocks noGrp="1"/>
          </p:cNvSpPr>
          <p:nvPr>
            <p:ph type="body" idx="1"/>
          </p:nvPr>
        </p:nvSpPr>
        <p:spPr/>
        <p:txBody>
          <a:bodyPr>
            <a:normAutofit fontScale="77500" lnSpcReduction="20000"/>
          </a:bodyPr>
          <a:lstStyle/>
          <a:p>
            <a:endParaRPr lang="fr-F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Espace réservé de l'image des diapositives 1"/>
          <p:cNvSpPr>
            <a:spLocks noGrp="1" noRot="1" noChangeAspect="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41987"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lnSpc>
                <a:spcPct val="90000"/>
              </a:lnSpc>
              <a:spcBef>
                <a:spcPct val="0"/>
              </a:spcBef>
            </a:pPr>
            <a:endParaRPr lang="fr-FR"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50178" name="Espace réservé des commentaires 2"/>
          <p:cNvSpPr>
            <a:spLocks noGrp="1"/>
          </p:cNvSpPr>
          <p:nvPr>
            <p:ph type="body" idx="1"/>
          </p:nvPr>
        </p:nvSpPr>
        <p:spPr bwMode="auto">
          <a:noFill/>
        </p:spPr>
        <p:txBody>
          <a:bodyPr/>
          <a:lstStyle/>
          <a:p>
            <a:pPr>
              <a:spcBef>
                <a:spcPct val="0"/>
              </a:spcBef>
            </a:pPr>
            <a:endParaRPr lang="fr-FR" sz="1400" dirty="0" smtClean="0">
              <a:latin typeface="Times New Roman" pitchFamily="18" charset="0"/>
              <a:cs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8E647D7F-11F3-40D2-B0DE-828435C49957}" type="slidenum">
              <a:rPr lang="fr-FR" smtClean="0"/>
              <a:pPr/>
              <a:t>2</a:t>
            </a:fld>
            <a:endParaRPr lang="fr-F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a:prstGeom prst="rect">
            <a:avLst/>
          </a:prstGeom>
        </p:spPr>
      </p:sp>
      <p:sp>
        <p:nvSpPr>
          <p:cNvPr id="3" name="Espace réservé des commentaires 2"/>
          <p:cNvSpPr>
            <a:spLocks noGrp="1"/>
          </p:cNvSpPr>
          <p:nvPr>
            <p:ph type="body" idx="1"/>
          </p:nvPr>
        </p:nvSpPr>
        <p:spPr/>
        <p:txBody>
          <a:bodyPr>
            <a:normAutofit/>
          </a:bodyPr>
          <a:lstStyle/>
          <a:p>
            <a:endParaRPr lang="fr-F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a:prstGeom prst="rect">
            <a:avLst/>
          </a:prstGeom>
        </p:spPr>
      </p:sp>
      <p:sp>
        <p:nvSpPr>
          <p:cNvPr id="3" name="Espace réservé des commentaires 2"/>
          <p:cNvSpPr>
            <a:spLocks noGrp="1"/>
          </p:cNvSpPr>
          <p:nvPr>
            <p:ph type="body" idx="1"/>
          </p:nvPr>
        </p:nvSpPr>
        <p:spPr/>
        <p:txBody>
          <a:bodyPr>
            <a:normAutofit/>
          </a:bodyPr>
          <a:lstStyle/>
          <a:p>
            <a:endParaRPr lang="fr-FR" sz="1200" kern="1200" dirty="0" smtClean="0">
              <a:solidFill>
                <a:schemeClr val="tx1"/>
              </a:solidFill>
              <a:latin typeface="+mn-lt"/>
              <a:ea typeface="+mn-ea"/>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a:prstGeom prst="rect">
            <a:avLst/>
          </a:prstGeom>
        </p:spPr>
      </p:sp>
      <p:sp>
        <p:nvSpPr>
          <p:cNvPr id="3" name="Espace réservé des commentaires 2"/>
          <p:cNvSpPr>
            <a:spLocks noGrp="1"/>
          </p:cNvSpPr>
          <p:nvPr>
            <p:ph type="body" idx="1"/>
          </p:nvPr>
        </p:nvSpPr>
        <p:spPr/>
        <p:txBody>
          <a:bodyPr>
            <a:normAutofit fontScale="85000" lnSpcReduction="10000"/>
          </a:bodyPr>
          <a:lstStyle/>
          <a:p>
            <a:pPr algn="just"/>
            <a:endParaRPr lang="fr-FR" sz="1200" kern="1200" dirty="0" smtClean="0">
              <a:solidFill>
                <a:schemeClr val="tx1"/>
              </a:solidFill>
              <a:latin typeface="+mn-lt"/>
              <a:ea typeface="+mn-ea"/>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xfrm>
            <a:off x="1143000" y="685800"/>
            <a:ext cx="4572000" cy="3429000"/>
          </a:xfrm>
          <a:prstGeom prst="rect">
            <a:avLst/>
          </a:prstGeom>
          <a:ln/>
        </p:spPr>
      </p:sp>
      <p:sp>
        <p:nvSpPr>
          <p:cNvPr id="29699" name="Rectangle 3"/>
          <p:cNvSpPr>
            <a:spLocks noGrp="1" noChangeArrowheads="1"/>
          </p:cNvSpPr>
          <p:nvPr>
            <p:ph type="body" idx="1"/>
          </p:nvPr>
        </p:nvSpPr>
        <p:spPr/>
        <p:txBody>
          <a:bodyPr/>
          <a:lstStyle/>
          <a:p>
            <a:pPr algn="just"/>
            <a:endParaRPr lang="fr-FR" sz="1200" kern="1200" dirty="0" smtClean="0">
              <a:solidFill>
                <a:schemeClr val="tx1"/>
              </a:solidFill>
              <a:latin typeface="+mn-lt"/>
              <a:ea typeface="+mn-ea"/>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a:prstGeom prst="rect">
            <a:avLst/>
          </a:prstGeom>
        </p:spPr>
      </p:sp>
      <p:sp>
        <p:nvSpPr>
          <p:cNvPr id="3" name="Espace réservé des commentaires 2"/>
          <p:cNvSpPr>
            <a:spLocks noGrp="1"/>
          </p:cNvSpPr>
          <p:nvPr>
            <p:ph type="body" idx="1"/>
          </p:nvPr>
        </p:nvSpPr>
        <p:spPr/>
        <p:txBody>
          <a:bodyPr>
            <a:normAutofit/>
          </a:bodyPr>
          <a:lstStyle/>
          <a:p>
            <a:endParaRPr lang="fr-F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a:prstGeom prst="rect">
            <a:avLst/>
          </a:prstGeom>
        </p:spPr>
      </p:sp>
      <p:sp>
        <p:nvSpPr>
          <p:cNvPr id="3" name="Espace réservé des commentaires 2"/>
          <p:cNvSpPr>
            <a:spLocks noGrp="1"/>
          </p:cNvSpPr>
          <p:nvPr>
            <p:ph type="body" idx="1"/>
          </p:nvPr>
        </p:nvSpPr>
        <p:spPr/>
        <p:txBody>
          <a:bodyPr>
            <a:normAutofit/>
          </a:bodyPr>
          <a:lstStyle/>
          <a:p>
            <a:endParaRPr lang="fr-F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a:prstGeom prst="rect">
            <a:avLst/>
          </a:prstGeom>
        </p:spPr>
      </p:sp>
      <p:sp>
        <p:nvSpPr>
          <p:cNvPr id="3" name="Espace réservé des commentaires 2"/>
          <p:cNvSpPr>
            <a:spLocks noGrp="1"/>
          </p:cNvSpPr>
          <p:nvPr>
            <p:ph type="body" idx="1"/>
          </p:nvPr>
        </p:nvSpPr>
        <p:spPr/>
        <p:txBody>
          <a:bodyPr>
            <a:normAutofit fontScale="85000" lnSpcReduction="20000"/>
          </a:bodyPr>
          <a:lstStyle/>
          <a:p>
            <a:pPr algn="just">
              <a:lnSpc>
                <a:spcPct val="80000"/>
              </a:lnSpc>
              <a:spcBef>
                <a:spcPct val="0"/>
              </a:spcBef>
            </a:pPr>
            <a:endParaRPr lang="fr-FR" sz="1200"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43000" y="685800"/>
            <a:ext cx="4572000" cy="3429000"/>
          </a:xfrm>
          <a:prstGeom prst="rect">
            <a:avLst/>
          </a:prstGeom>
        </p:spPr>
      </p:sp>
      <p:sp>
        <p:nvSpPr>
          <p:cNvPr id="3" name="Espace réservé des commentaires 2"/>
          <p:cNvSpPr>
            <a:spLocks noGrp="1"/>
          </p:cNvSpPr>
          <p:nvPr>
            <p:ph type="body" idx="1"/>
          </p:nvPr>
        </p:nvSpPr>
        <p:spPr/>
        <p:txBody>
          <a:bodyPr>
            <a:normAutofit fontScale="92500"/>
          </a:bodyPr>
          <a:lstStyle/>
          <a:p>
            <a:endParaRPr lang="fr-F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BEDCF73B-0709-4522-A490-246017230AC8}" type="datetimeFigureOut">
              <a:rPr lang="fr-FR" smtClean="0"/>
              <a:pPr/>
              <a:t>09/08/2011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97FFD6D-78F8-4F20-BBE0-4DC4A686EE38}" type="slidenum">
              <a:rPr lang="fr-FR" smtClean="0"/>
              <a:pPr/>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EDCF73B-0709-4522-A490-246017230AC8}" type="datetimeFigureOut">
              <a:rPr lang="fr-FR" smtClean="0"/>
              <a:pPr/>
              <a:t>09/08/2011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97FFD6D-78F8-4F20-BBE0-4DC4A686EE38}" type="slidenum">
              <a:rPr lang="fr-FR" smtClean="0"/>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EDCF73B-0709-4522-A490-246017230AC8}" type="datetimeFigureOut">
              <a:rPr lang="fr-FR" smtClean="0"/>
              <a:pPr/>
              <a:t>09/08/2011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97FFD6D-78F8-4F20-BBE0-4DC4A686EE38}" type="slidenum">
              <a:rPr lang="fr-FR" smtClean="0"/>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EDCF73B-0709-4522-A490-246017230AC8}" type="datetimeFigureOut">
              <a:rPr lang="fr-FR" smtClean="0"/>
              <a:pPr/>
              <a:t>09/08/2011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97FFD6D-78F8-4F20-BBE0-4DC4A686EE38}"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BEDCF73B-0709-4522-A490-246017230AC8}" type="datetimeFigureOut">
              <a:rPr lang="fr-FR" smtClean="0"/>
              <a:pPr/>
              <a:t>09/08/2011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97FFD6D-78F8-4F20-BBE0-4DC4A686EE38}"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BEDCF73B-0709-4522-A490-246017230AC8}" type="datetimeFigureOut">
              <a:rPr lang="fr-FR" smtClean="0"/>
              <a:pPr/>
              <a:t>09/08/2011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97FFD6D-78F8-4F20-BBE0-4DC4A686EE38}"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BEDCF73B-0709-4522-A490-246017230AC8}" type="datetimeFigureOut">
              <a:rPr lang="fr-FR" smtClean="0"/>
              <a:pPr/>
              <a:t>09/08/2011</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97FFD6D-78F8-4F20-BBE0-4DC4A686EE38}"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BEDCF73B-0709-4522-A490-246017230AC8}" type="datetimeFigureOut">
              <a:rPr lang="fr-FR" smtClean="0"/>
              <a:pPr/>
              <a:t>09/08/2011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97FFD6D-78F8-4F20-BBE0-4DC4A686EE38}" type="slidenum">
              <a:rPr lang="fr-FR" smtClean="0"/>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BEDCF73B-0709-4522-A490-246017230AC8}" type="datetimeFigureOut">
              <a:rPr lang="fr-FR" smtClean="0"/>
              <a:pPr/>
              <a:t>09/08/2011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97FFD6D-78F8-4F20-BBE0-4DC4A686EE38}" type="slidenum">
              <a:rPr lang="fr-FR" smtClean="0"/>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BEDCF73B-0709-4522-A490-246017230AC8}" type="datetimeFigureOut">
              <a:rPr lang="fr-FR" smtClean="0"/>
              <a:pPr/>
              <a:t>09/08/2011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97FFD6D-78F8-4F20-BBE0-4DC4A686EE38}" type="slidenum">
              <a:rPr lang="fr-FR" smtClean="0"/>
              <a:pPr/>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BEDCF73B-0709-4522-A490-246017230AC8}" type="datetimeFigureOut">
              <a:rPr lang="fr-FR" smtClean="0"/>
              <a:pPr/>
              <a:t>09/08/2011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97FFD6D-78F8-4F20-BBE0-4DC4A686EE38}" type="slidenum">
              <a:rPr lang="fr-FR" smtClean="0"/>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DCF73B-0709-4522-A490-246017230AC8}" type="datetimeFigureOut">
              <a:rPr lang="fr-FR" smtClean="0"/>
              <a:pPr/>
              <a:t>09/08/2011</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7FFD6D-78F8-4F20-BBE0-4DC4A686EE38}" type="slidenum">
              <a:rPr lang="fr-FR" smtClean="0"/>
              <a:pPr/>
              <a:t>‹#›</a:t>
            </a:fld>
            <a:endParaRPr lang="fr-F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772817"/>
            <a:ext cx="7772400" cy="1827634"/>
          </a:xfrm>
        </p:spPr>
        <p:txBody>
          <a:bodyPr>
            <a:noAutofit/>
          </a:bodyPr>
          <a:lstStyle/>
          <a:p>
            <a:pPr fontAlgn="auto">
              <a:spcAft>
                <a:spcPts val="0"/>
              </a:spcAft>
              <a:defRPr/>
            </a:pPr>
            <a:r>
              <a:rPr lang="fr-FR" sz="4000" b="1" dirty="0" smtClean="0"/>
              <a:t>La citoyenneté scientifique sous tutelle de la Commission nationale du débat public ?</a:t>
            </a:r>
            <a:endParaRPr lang="fr-FR" sz="4000" b="1" dirty="0"/>
          </a:p>
        </p:txBody>
      </p:sp>
      <p:sp>
        <p:nvSpPr>
          <p:cNvPr id="3" name="Sous-titre 2"/>
          <p:cNvSpPr>
            <a:spLocks noGrp="1"/>
          </p:cNvSpPr>
          <p:nvPr>
            <p:ph type="subTitle" idx="1"/>
          </p:nvPr>
        </p:nvSpPr>
        <p:spPr>
          <a:xfrm>
            <a:off x="1357313" y="2857500"/>
            <a:ext cx="6400800" cy="3324225"/>
          </a:xfrm>
        </p:spPr>
        <p:txBody>
          <a:bodyPr>
            <a:normAutofit/>
          </a:bodyPr>
          <a:lstStyle/>
          <a:p>
            <a:pPr fontAlgn="auto">
              <a:spcAft>
                <a:spcPts val="0"/>
              </a:spcAft>
              <a:buFont typeface="Wingdings 2"/>
              <a:buNone/>
              <a:defRPr/>
            </a:pPr>
            <a:endParaRPr lang="fr-FR" dirty="0" smtClean="0"/>
          </a:p>
          <a:p>
            <a:pPr>
              <a:defRPr/>
            </a:pPr>
            <a:endParaRPr lang="fr-FR" dirty="0"/>
          </a:p>
          <a:p>
            <a:pPr>
              <a:defRPr/>
            </a:pPr>
            <a:endParaRPr lang="fr-FR" sz="1400" i="1" dirty="0" smtClean="0">
              <a:solidFill>
                <a:prstClr val="black"/>
              </a:solidFill>
              <a:ea typeface="Calibri" pitchFamily="34" charset="0"/>
              <a:cs typeface="Times New Roman" pitchFamily="18" charset="0"/>
            </a:endParaRPr>
          </a:p>
          <a:p>
            <a:pPr algn="ctr">
              <a:defRPr/>
            </a:pPr>
            <a:endParaRPr lang="fr-FR" sz="1400" i="1" dirty="0" smtClean="0">
              <a:solidFill>
                <a:prstClr val="black"/>
              </a:solidFill>
              <a:ea typeface="Calibri" pitchFamily="34" charset="0"/>
              <a:cs typeface="Times New Roman" pitchFamily="18" charset="0"/>
            </a:endParaRPr>
          </a:p>
          <a:p>
            <a:pPr algn="ctr">
              <a:defRPr/>
            </a:pPr>
            <a:r>
              <a:rPr lang="fr-FR" sz="1400" i="1" dirty="0" smtClean="0">
                <a:solidFill>
                  <a:schemeClr val="tx1"/>
                </a:solidFill>
                <a:ea typeface="Calibri" pitchFamily="34" charset="0"/>
                <a:cs typeface="Times New Roman" pitchFamily="18" charset="0"/>
              </a:rPr>
              <a:t>Sylvie BRESSON GILLET</a:t>
            </a:r>
            <a:endParaRPr lang="fr-FR" sz="1400" i="1" dirty="0" smtClean="0">
              <a:solidFill>
                <a:schemeClr val="tx1"/>
              </a:solidFill>
            </a:endParaRPr>
          </a:p>
        </p:txBody>
      </p:sp>
      <p:sp>
        <p:nvSpPr>
          <p:cNvPr id="8" name="Espace réservé du numéro de diapositive 7"/>
          <p:cNvSpPr>
            <a:spLocks noGrp="1"/>
          </p:cNvSpPr>
          <p:nvPr>
            <p:ph type="sldNum" sz="quarter" idx="12"/>
          </p:nvPr>
        </p:nvSpPr>
        <p:spPr>
          <a:xfrm>
            <a:off x="467544" y="6356350"/>
            <a:ext cx="8219256" cy="365125"/>
          </a:xfrm>
        </p:spPr>
        <p:txBody>
          <a:bodyPr/>
          <a:lstStyle/>
          <a:p>
            <a:pPr>
              <a:defRPr/>
            </a:pPr>
            <a:fld id="{958805C0-CF54-42E1-9F04-3C79E2094B49}" type="slidenum">
              <a:rPr lang="fr-FR"/>
              <a:pPr>
                <a:defRPr/>
              </a:pPr>
              <a:t>1</a:t>
            </a:fld>
            <a:endParaRPr lang="fr-FR" dirty="0"/>
          </a:p>
        </p:txBody>
      </p:sp>
      <p:sp>
        <p:nvSpPr>
          <p:cNvPr id="13319" name="Rectangle 31"/>
          <p:cNvSpPr>
            <a:spLocks noChangeArrowheads="1"/>
          </p:cNvSpPr>
          <p:nvPr/>
        </p:nvSpPr>
        <p:spPr bwMode="auto">
          <a:xfrm rot="10800000" flipV="1">
            <a:off x="642938" y="3514712"/>
            <a:ext cx="8286750" cy="3908762"/>
          </a:xfrm>
          <a:prstGeom prst="rect">
            <a:avLst/>
          </a:prstGeom>
          <a:noFill/>
          <a:ln w="9525">
            <a:noFill/>
            <a:miter lim="800000"/>
            <a:headEnd/>
            <a:tailEnd/>
          </a:ln>
        </p:spPr>
        <p:txBody>
          <a:bodyPr wrap="square">
            <a:spAutoFit/>
          </a:bodyPr>
          <a:lstStyle/>
          <a:p>
            <a:pPr algn="ctr"/>
            <a:endParaRPr lang="fr-FR" sz="1400" dirty="0" smtClean="0"/>
          </a:p>
          <a:p>
            <a:pPr algn="ctr"/>
            <a:endParaRPr lang="fr-FR" sz="1400" dirty="0"/>
          </a:p>
          <a:p>
            <a:pPr algn="ctr"/>
            <a:endParaRPr lang="fr-FR" sz="1400" dirty="0" smtClean="0"/>
          </a:p>
          <a:p>
            <a:pPr algn="ctr"/>
            <a:endParaRPr lang="fr-FR" sz="1400" dirty="0"/>
          </a:p>
          <a:p>
            <a:pPr algn="ctr"/>
            <a:endParaRPr lang="fr-FR" sz="1400" dirty="0" smtClean="0"/>
          </a:p>
          <a:p>
            <a:pPr algn="ctr"/>
            <a:endParaRPr lang="fr-FR" sz="1400" dirty="0"/>
          </a:p>
          <a:p>
            <a:pPr algn="ctr"/>
            <a:endParaRPr lang="fr-FR" sz="1400" dirty="0" smtClean="0"/>
          </a:p>
          <a:p>
            <a:pPr algn="ctr"/>
            <a:endParaRPr lang="fr-FR" sz="1400" dirty="0"/>
          </a:p>
          <a:p>
            <a:pPr algn="ctr"/>
            <a:endParaRPr lang="fr-FR" sz="1400" dirty="0" smtClean="0"/>
          </a:p>
          <a:p>
            <a:pPr algn="ctr"/>
            <a:r>
              <a:rPr lang="fr-FR" sz="1400" dirty="0" smtClean="0"/>
              <a:t>79e </a:t>
            </a:r>
            <a:r>
              <a:rPr lang="fr-FR" sz="1400" dirty="0"/>
              <a:t>congrès de l’</a:t>
            </a:r>
            <a:r>
              <a:rPr lang="fr-FR" sz="1400" dirty="0" err="1"/>
              <a:t>Acfas</a:t>
            </a:r>
            <a:r>
              <a:rPr lang="fr-FR" sz="1400" dirty="0"/>
              <a:t> – activité spéciale no </a:t>
            </a:r>
            <a:r>
              <a:rPr lang="fr-FR" sz="1400" dirty="0" smtClean="0"/>
              <a:t>10</a:t>
            </a:r>
          </a:p>
          <a:p>
            <a:pPr algn="ctr"/>
            <a:r>
              <a:rPr lang="fr-FR" sz="1200" dirty="0" smtClean="0"/>
              <a:t>« Une autre science est possible : science collaborative, science ouverte, science engagée, contre la marchandisation du savoir »</a:t>
            </a:r>
          </a:p>
          <a:p>
            <a:pPr algn="ctr"/>
            <a:r>
              <a:rPr lang="fr-FR" sz="1200" dirty="0" smtClean="0"/>
              <a:t>Université de Sherbrooke 9, 10 et 11 mai 2011</a:t>
            </a:r>
          </a:p>
          <a:p>
            <a:pPr algn="ctr"/>
            <a:endParaRPr lang="fr-FR" sz="1400" dirty="0" smtClean="0"/>
          </a:p>
          <a:p>
            <a:pPr algn="ctr"/>
            <a:endParaRPr lang="fr-FR" sz="1400" dirty="0" smtClean="0"/>
          </a:p>
          <a:p>
            <a:pPr algn="ctr"/>
            <a:endParaRPr lang="fr-FR" sz="1400" dirty="0" smtClean="0"/>
          </a:p>
          <a:p>
            <a:pPr algn="ctr"/>
            <a:endParaRPr lang="fr-FR" sz="1400" dirty="0" smtClean="0"/>
          </a:p>
          <a:p>
            <a:pPr algn="ctr"/>
            <a:r>
              <a:rPr lang="fr-FR" sz="1400" dirty="0"/>
              <a:t/>
            </a:r>
            <a:br>
              <a:rPr lang="fr-FR" sz="1400" dirty="0"/>
            </a:br>
            <a:endParaRPr lang="fr-FR" sz="1400" dirty="0">
              <a:latin typeface="Georgia" pitchFamily="18" charset="0"/>
              <a:ea typeface="Calibri" pitchFamily="34" charset="0"/>
              <a:cs typeface="Times New Roman" pitchFamily="18" charset="0"/>
            </a:endParaRPr>
          </a:p>
        </p:txBody>
      </p:sp>
      <p:sp>
        <p:nvSpPr>
          <p:cNvPr id="9" name="Rectangle 8"/>
          <p:cNvSpPr/>
          <p:nvPr/>
        </p:nvSpPr>
        <p:spPr>
          <a:xfrm>
            <a:off x="2329238" y="3573016"/>
            <a:ext cx="4485523" cy="646331"/>
          </a:xfrm>
          <a:prstGeom prst="rect">
            <a:avLst/>
          </a:prstGeom>
        </p:spPr>
        <p:txBody>
          <a:bodyPr wrap="square">
            <a:spAutoFit/>
          </a:bodyPr>
          <a:lstStyle/>
          <a:p>
            <a:pPr algn="ctr"/>
            <a:endParaRPr lang="fr-FR" dirty="0" smtClean="0"/>
          </a:p>
          <a:p>
            <a:pPr algn="ctr"/>
            <a:r>
              <a:rPr lang="fr-FR" dirty="0" smtClean="0"/>
              <a:t>Débat public, sciences et société</a:t>
            </a:r>
          </a:p>
        </p:txBody>
      </p:sp>
      <p:pic>
        <p:nvPicPr>
          <p:cNvPr id="12" name="Image 11"/>
          <p:cNvPicPr/>
          <p:nvPr/>
        </p:nvPicPr>
        <p:blipFill>
          <a:blip r:embed="rId3" cstate="print"/>
          <a:srcRect/>
          <a:stretch>
            <a:fillRect/>
          </a:stretch>
        </p:blipFill>
        <p:spPr bwMode="auto">
          <a:xfrm>
            <a:off x="7308304" y="260648"/>
            <a:ext cx="936104" cy="1008112"/>
          </a:xfrm>
          <a:prstGeom prst="rect">
            <a:avLst/>
          </a:prstGeom>
          <a:noFill/>
          <a:ln w="9525">
            <a:noFill/>
            <a:miter lim="800000"/>
            <a:headEnd/>
            <a:tailEnd/>
          </a:ln>
        </p:spPr>
      </p:pic>
      <p:sp>
        <p:nvSpPr>
          <p:cNvPr id="15" name="Rectangle 14"/>
          <p:cNvSpPr/>
          <p:nvPr/>
        </p:nvSpPr>
        <p:spPr>
          <a:xfrm>
            <a:off x="539553" y="332656"/>
            <a:ext cx="3312368" cy="338554"/>
          </a:xfrm>
          <a:prstGeom prst="rect">
            <a:avLst/>
          </a:prstGeom>
        </p:spPr>
        <p:txBody>
          <a:bodyPr wrap="square">
            <a:spAutoFit/>
          </a:bodyPr>
          <a:lstStyle/>
          <a:p>
            <a:r>
              <a:rPr lang="fr-FR" sz="1600" b="1" dirty="0" smtClean="0">
                <a:solidFill>
                  <a:srgbClr val="0070C0"/>
                </a:solidFill>
                <a:latin typeface="Georgia" pitchFamily="18" charset="0"/>
                <a:ea typeface="Calibri" pitchFamily="34" charset="0"/>
                <a:cs typeface="Times New Roman" pitchFamily="18" charset="0"/>
              </a:rPr>
              <a:t>Laboratoire I3M</a:t>
            </a:r>
            <a:r>
              <a:rPr lang="fr-FR" sz="1600" b="1" dirty="0" smtClean="0">
                <a:solidFill>
                  <a:srgbClr val="000000"/>
                </a:solidFill>
                <a:latin typeface="Georgia" pitchFamily="18" charset="0"/>
                <a:ea typeface="Calibri" pitchFamily="34" charset="0"/>
                <a:cs typeface="Times New Roman" pitchFamily="18" charset="0"/>
              </a:rPr>
              <a:t>-EA3820</a:t>
            </a:r>
            <a:r>
              <a:rPr lang="fr-FR" sz="1600" dirty="0" smtClean="0"/>
              <a:t> </a:t>
            </a:r>
            <a:endParaRPr lang="fr-FR" sz="1600" dirty="0"/>
          </a:p>
        </p:txBody>
      </p:sp>
    </p:spTree>
  </p:cSld>
  <p:clrMapOvr>
    <a:masterClrMapping/>
  </p:clrMapOvr>
  <p:transition advTm="3853"/>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La scène à Gap</a:t>
            </a:r>
            <a:endParaRPr lang="fr-FR" dirty="0"/>
          </a:p>
        </p:txBody>
      </p:sp>
      <p:pic>
        <p:nvPicPr>
          <p:cNvPr id="4" name="Espace réservé du contenu 3" descr="Photo_026"/>
          <p:cNvPicPr>
            <a:picLocks noGrp="1"/>
          </p:cNvPicPr>
          <p:nvPr>
            <p:ph idx="1"/>
          </p:nvPr>
        </p:nvPicPr>
        <p:blipFill>
          <a:blip r:embed="rId3" cstate="print"/>
          <a:stretch>
            <a:fillRect/>
          </a:stretch>
        </p:blipFill>
        <p:spPr>
          <a:xfrm>
            <a:off x="827584" y="1484784"/>
            <a:ext cx="7488832" cy="4896544"/>
          </a:xfrm>
        </p:spPr>
      </p:pic>
      <p:sp>
        <p:nvSpPr>
          <p:cNvPr id="5" name="Espace réservé du numéro de diapositive 4"/>
          <p:cNvSpPr>
            <a:spLocks noGrp="1"/>
          </p:cNvSpPr>
          <p:nvPr>
            <p:ph type="sldNum" sz="quarter" idx="12"/>
          </p:nvPr>
        </p:nvSpPr>
        <p:spPr/>
        <p:txBody>
          <a:bodyPr/>
          <a:lstStyle/>
          <a:p>
            <a:fld id="{A9500313-DA0C-4DB6-A89E-03B34F622DC1}" type="slidenum">
              <a:rPr lang="fr-FR" smtClean="0"/>
              <a:pPr/>
              <a:t>10</a:t>
            </a:fld>
            <a:endParaRPr lang="fr-FR"/>
          </a:p>
        </p:txBody>
      </p:sp>
    </p:spTree>
  </p:cSld>
  <p:clrMapOvr>
    <a:masterClrMapping/>
  </p:clrMapOvr>
  <p:transition spd="slow">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rmAutofit/>
          </a:bodyPr>
          <a:lstStyle/>
          <a:p>
            <a:r>
              <a:rPr lang="fr-FR" sz="4000" b="1" dirty="0" smtClean="0"/>
              <a:t>La scène à Sainte Tulles</a:t>
            </a:r>
            <a:endParaRPr lang="fr-FR" sz="4000" b="1" dirty="0"/>
          </a:p>
        </p:txBody>
      </p:sp>
      <p:pic>
        <p:nvPicPr>
          <p:cNvPr id="6" name="Espace réservé du contenu 5" descr="photo9"/>
          <p:cNvPicPr>
            <a:picLocks noGrp="1"/>
          </p:cNvPicPr>
          <p:nvPr>
            <p:ph idx="1"/>
          </p:nvPr>
        </p:nvPicPr>
        <p:blipFill>
          <a:blip r:embed="rId3" cstate="print"/>
          <a:srcRect/>
          <a:stretch>
            <a:fillRect/>
          </a:stretch>
        </p:blipFill>
        <p:spPr bwMode="auto">
          <a:xfrm>
            <a:off x="714348" y="1500174"/>
            <a:ext cx="7572428" cy="4929222"/>
          </a:xfrm>
          <a:prstGeom prst="rect">
            <a:avLst/>
          </a:prstGeom>
          <a:noFill/>
          <a:ln w="9525">
            <a:noFill/>
            <a:miter lim="800000"/>
            <a:headEnd/>
            <a:tailEnd/>
          </a:ln>
        </p:spPr>
      </p:pic>
      <p:sp>
        <p:nvSpPr>
          <p:cNvPr id="5" name="Espace réservé du numéro de diapositive 4"/>
          <p:cNvSpPr>
            <a:spLocks noGrp="1"/>
          </p:cNvSpPr>
          <p:nvPr>
            <p:ph type="sldNum" sz="quarter" idx="12"/>
          </p:nvPr>
        </p:nvSpPr>
        <p:spPr/>
        <p:txBody>
          <a:bodyPr/>
          <a:lstStyle/>
          <a:p>
            <a:fld id="{A9500313-DA0C-4DB6-A89E-03B34F622DC1}" type="slidenum">
              <a:rPr lang="fr-FR" smtClean="0"/>
              <a:pPr/>
              <a:t>11</a:t>
            </a:fld>
            <a:endParaRPr lang="fr-FR"/>
          </a:p>
        </p:txBody>
      </p:sp>
    </p:spTree>
  </p:cSld>
  <p:clrMapOvr>
    <a:masterClrMapping/>
  </p:clrMapOvr>
  <p:transition spd="slow">
    <p:wheel spokes="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457200" y="274638"/>
            <a:ext cx="8229600" cy="868346"/>
          </a:xfrm>
        </p:spPr>
        <p:txBody>
          <a:bodyPr>
            <a:normAutofit/>
          </a:bodyPr>
          <a:lstStyle/>
          <a:p>
            <a:r>
              <a:rPr lang="fr-FR" sz="4000" b="1" dirty="0" smtClean="0"/>
              <a:t>Pourcentage du temps de parole</a:t>
            </a:r>
            <a:endParaRPr lang="fr-FR" sz="4000" b="1" dirty="0"/>
          </a:p>
        </p:txBody>
      </p:sp>
      <p:pic>
        <p:nvPicPr>
          <p:cNvPr id="6" name="Espace réservé du contenu 5"/>
          <p:cNvPicPr>
            <a:picLocks noGrp="1"/>
          </p:cNvPicPr>
          <p:nvPr>
            <p:ph idx="1"/>
          </p:nvPr>
        </p:nvPicPr>
        <p:blipFill>
          <a:blip r:embed="rId3" cstate="print"/>
          <a:srcRect t="9863"/>
          <a:stretch>
            <a:fillRect/>
          </a:stretch>
        </p:blipFill>
        <p:spPr bwMode="auto">
          <a:xfrm>
            <a:off x="1000100" y="1500174"/>
            <a:ext cx="7143800" cy="4000528"/>
          </a:xfrm>
          <a:prstGeom prst="rect">
            <a:avLst/>
          </a:prstGeom>
          <a:noFill/>
          <a:ln w="9525">
            <a:noFill/>
            <a:miter lim="800000"/>
            <a:headEnd/>
            <a:tailEnd/>
          </a:ln>
        </p:spPr>
      </p:pic>
      <p:sp>
        <p:nvSpPr>
          <p:cNvPr id="5" name="Espace réservé du numéro de diapositive 4"/>
          <p:cNvSpPr>
            <a:spLocks noGrp="1"/>
          </p:cNvSpPr>
          <p:nvPr>
            <p:ph type="sldNum" sz="quarter" idx="12"/>
          </p:nvPr>
        </p:nvSpPr>
        <p:spPr/>
        <p:txBody>
          <a:bodyPr/>
          <a:lstStyle/>
          <a:p>
            <a:fld id="{A9500313-DA0C-4DB6-A89E-03B34F622DC1}" type="slidenum">
              <a:rPr lang="fr-FR" smtClean="0"/>
              <a:pPr/>
              <a:t>12</a:t>
            </a:fld>
            <a:endParaRPr lang="fr-FR"/>
          </a:p>
        </p:txBody>
      </p:sp>
    </p:spTree>
  </p:cSld>
  <p:clrMapOvr>
    <a:masterClrMapping/>
  </p:clrMapOvr>
  <p:transition spd="slow">
    <p:spli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smtClean="0"/>
              <a:t>La constitution du public des réunions du débat public</a:t>
            </a:r>
            <a:r>
              <a:rPr lang="fr-FR" dirty="0" smtClean="0"/>
              <a:t/>
            </a:r>
            <a:br>
              <a:rPr lang="fr-FR" dirty="0" smtClean="0"/>
            </a:br>
            <a:endParaRPr lang="fr-FR" dirty="0"/>
          </a:p>
        </p:txBody>
      </p:sp>
      <p:pic>
        <p:nvPicPr>
          <p:cNvPr id="3169" name="Picture 97"/>
          <p:cNvPicPr>
            <a:picLocks noGrp="1" noChangeAspect="1" noChangeArrowheads="1"/>
          </p:cNvPicPr>
          <p:nvPr>
            <p:ph idx="1"/>
          </p:nvPr>
        </p:nvPicPr>
        <p:blipFill>
          <a:blip r:embed="rId3" cstate="print"/>
          <a:srcRect l="25409" t="10324" r="24138" b="39950"/>
          <a:stretch>
            <a:fillRect/>
          </a:stretch>
        </p:blipFill>
        <p:spPr bwMode="auto">
          <a:xfrm>
            <a:off x="2339752" y="1196752"/>
            <a:ext cx="4536504" cy="5184576"/>
          </a:xfrm>
          <a:prstGeom prst="rect">
            <a:avLst/>
          </a:prstGeom>
          <a:noFill/>
          <a:ln w="9525">
            <a:noFill/>
            <a:miter lim="800000"/>
            <a:headEnd/>
            <a:tailEnd/>
          </a:ln>
        </p:spPr>
      </p:pic>
      <p:sp>
        <p:nvSpPr>
          <p:cNvPr id="4" name="Espace réservé du numéro de diapositive 3"/>
          <p:cNvSpPr>
            <a:spLocks noGrp="1"/>
          </p:cNvSpPr>
          <p:nvPr>
            <p:ph type="sldNum" sz="quarter" idx="12"/>
          </p:nvPr>
        </p:nvSpPr>
        <p:spPr/>
        <p:txBody>
          <a:bodyPr/>
          <a:lstStyle/>
          <a:p>
            <a:fld id="{A9500313-DA0C-4DB6-A89E-03B34F622DC1}" type="slidenum">
              <a:rPr lang="fr-FR" smtClean="0"/>
              <a:pPr/>
              <a:t>13</a:t>
            </a:fld>
            <a:endParaRPr lang="fr-FR"/>
          </a:p>
        </p:txBody>
      </p:sp>
    </p:spTree>
  </p:cSld>
  <p:clrMapOvr>
    <a:masterClrMapping/>
  </p:clrMapOvr>
  <p:transition spd="slow">
    <p:split orient="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re 1"/>
          <p:cNvSpPr>
            <a:spLocks noGrp="1"/>
          </p:cNvSpPr>
          <p:nvPr>
            <p:ph type="title" idx="4294967295"/>
          </p:nvPr>
        </p:nvSpPr>
        <p:spPr>
          <a:xfrm>
            <a:off x="0" y="274638"/>
            <a:ext cx="8229600" cy="1143000"/>
          </a:xfrm>
        </p:spPr>
        <p:txBody>
          <a:bodyPr/>
          <a:lstStyle/>
          <a:p>
            <a:pPr eaLnBrk="1" hangingPunct="1">
              <a:defRPr/>
            </a:pPr>
            <a:r>
              <a:rPr lang="fr-FR" sz="4000" b="1"/>
              <a:t>L’asymétrie des ressources</a:t>
            </a:r>
          </a:p>
        </p:txBody>
      </p:sp>
      <p:sp>
        <p:nvSpPr>
          <p:cNvPr id="47106" name="Espace réservé du contenu 2"/>
          <p:cNvSpPr>
            <a:spLocks noGrp="1"/>
          </p:cNvSpPr>
          <p:nvPr>
            <p:ph idx="4294967295"/>
          </p:nvPr>
        </p:nvSpPr>
        <p:spPr>
          <a:xfrm>
            <a:off x="0" y="1600200"/>
            <a:ext cx="8229600" cy="4525963"/>
          </a:xfrm>
        </p:spPr>
        <p:txBody>
          <a:bodyPr/>
          <a:lstStyle/>
          <a:p>
            <a:pPr algn="ctr" eaLnBrk="1" hangingPunct="1">
              <a:buFont typeface="Wingdings" pitchFamily="2" charset="2"/>
              <a:buNone/>
              <a:defRPr/>
            </a:pPr>
            <a:endParaRPr lang="fr-FR" sz="2600" i="1" dirty="0" smtClean="0"/>
          </a:p>
          <a:p>
            <a:pPr algn="ctr" eaLnBrk="1" hangingPunct="1">
              <a:buFont typeface="Wingdings" pitchFamily="2" charset="2"/>
              <a:buNone/>
              <a:defRPr/>
            </a:pPr>
            <a:endParaRPr lang="fr-FR" sz="2600" i="1" dirty="0" smtClean="0"/>
          </a:p>
          <a:p>
            <a:pPr>
              <a:spcBef>
                <a:spcPct val="0"/>
              </a:spcBef>
              <a:buFont typeface="Wingdings" pitchFamily="2" charset="2"/>
              <a:buNone/>
              <a:defRPr/>
            </a:pPr>
            <a:r>
              <a:rPr lang="fr-FR" i="1" dirty="0" smtClean="0">
                <a:effectLst/>
              </a:rPr>
              <a:t>« Le projet ITER est ... un projet abordant les limites de la connaissance humaine actuelle, concernant des phénomènes peu connus du grand public et utilisant des technologies complexes. »</a:t>
            </a:r>
            <a:endParaRPr lang="fr-FR" sz="2400" dirty="0" smtClean="0"/>
          </a:p>
          <a:p>
            <a:pPr>
              <a:buFont typeface="Wingdings" pitchFamily="2" charset="2"/>
              <a:buNone/>
              <a:defRPr/>
            </a:pPr>
            <a:endParaRPr lang="fr-FR" sz="1800" dirty="0" smtClean="0"/>
          </a:p>
          <a:p>
            <a:pPr>
              <a:buFont typeface="Wingdings" pitchFamily="2" charset="2"/>
              <a:buNone/>
              <a:defRPr/>
            </a:pPr>
            <a:endParaRPr lang="fr-FR" sz="1800" dirty="0" smtClean="0"/>
          </a:p>
          <a:p>
            <a:pPr>
              <a:buFont typeface="Wingdings" pitchFamily="2" charset="2"/>
              <a:buNone/>
              <a:defRPr/>
            </a:pPr>
            <a:r>
              <a:rPr lang="fr-FR" sz="1800" dirty="0" smtClean="0"/>
              <a:t>	Bilan ITER en Provence</a:t>
            </a:r>
          </a:p>
        </p:txBody>
      </p:sp>
      <p:sp>
        <p:nvSpPr>
          <p:cNvPr id="4" name="Espace réservé du numéro de diapositive 3"/>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45B72D76-EB26-4FE4-90D7-B3F2CE795B76}" type="slidenum">
              <a:rPr lang="fr-FR" sz="1200">
                <a:solidFill>
                  <a:schemeClr val="tx1">
                    <a:tint val="75000"/>
                  </a:schemeClr>
                </a:solidFill>
                <a:latin typeface="+mn-lt"/>
                <a:cs typeface="+mn-cs"/>
              </a:rPr>
              <a:pPr algn="r" fontAlgn="auto">
                <a:spcBef>
                  <a:spcPts val="0"/>
                </a:spcBef>
                <a:spcAft>
                  <a:spcPts val="0"/>
                </a:spcAft>
                <a:defRPr/>
              </a:pPr>
              <a:t>14</a:t>
            </a:fld>
            <a:endParaRPr lang="fr-FR" sz="1200">
              <a:solidFill>
                <a:schemeClr val="tx1">
                  <a:tint val="75000"/>
                </a:schemeClr>
              </a:solidFill>
              <a:latin typeface="+mn-lt"/>
              <a:cs typeface="+mn-cs"/>
            </a:endParaRPr>
          </a:p>
        </p:txBody>
      </p:sp>
    </p:spTree>
  </p:cSld>
  <p:clrMapOvr>
    <a:masterClrMapping/>
  </p:clrMapOvr>
  <p:transition spd="slow">
    <p:newsfla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smtClean="0"/>
              <a:t>Implication du citoyen dans la science </a:t>
            </a:r>
            <a:endParaRPr lang="fr-FR" b="1" dirty="0"/>
          </a:p>
        </p:txBody>
      </p:sp>
      <p:sp>
        <p:nvSpPr>
          <p:cNvPr id="8" name="Espace réservé du contenu 7"/>
          <p:cNvSpPr>
            <a:spLocks noGrp="1"/>
          </p:cNvSpPr>
          <p:nvPr>
            <p:ph idx="1"/>
          </p:nvPr>
        </p:nvSpPr>
        <p:spPr/>
        <p:txBody>
          <a:bodyPr/>
          <a:lstStyle/>
          <a:p>
            <a:pPr>
              <a:buNone/>
            </a:pPr>
            <a:endParaRPr lang="fr-FR" dirty="0" smtClean="0"/>
          </a:p>
          <a:p>
            <a:pPr algn="ctr">
              <a:buNone/>
            </a:pPr>
            <a:r>
              <a:rPr lang="fr-FR" sz="2400" dirty="0" smtClean="0"/>
              <a:t>Avoir son </a:t>
            </a:r>
            <a:r>
              <a:rPr lang="fr-FR" sz="2400" b="1" i="1" dirty="0" smtClean="0"/>
              <a:t>mot à</a:t>
            </a:r>
            <a:r>
              <a:rPr lang="fr-FR" sz="2400" dirty="0" smtClean="0"/>
              <a:t> </a:t>
            </a:r>
            <a:r>
              <a:rPr lang="fr-FR" sz="2400" b="1" i="1" dirty="0" smtClean="0"/>
              <a:t>dire </a:t>
            </a:r>
            <a:r>
              <a:rPr lang="fr-FR" sz="2400" dirty="0" smtClean="0"/>
              <a:t>:</a:t>
            </a:r>
          </a:p>
          <a:p>
            <a:pPr>
              <a:buNone/>
            </a:pPr>
            <a:r>
              <a:rPr lang="fr-FR" sz="2400" b="1" dirty="0" smtClean="0"/>
              <a:t> </a:t>
            </a:r>
          </a:p>
          <a:p>
            <a:pPr algn="ctr">
              <a:buNone/>
            </a:pPr>
            <a:r>
              <a:rPr lang="fr-FR" sz="2400" b="1" dirty="0" smtClean="0"/>
              <a:t>  68 %</a:t>
            </a:r>
            <a:r>
              <a:rPr lang="fr-FR" sz="2400" dirty="0" smtClean="0"/>
              <a:t> </a:t>
            </a:r>
            <a:r>
              <a:rPr lang="fr-FR" sz="2400" b="1" dirty="0" smtClean="0"/>
              <a:t>des français </a:t>
            </a:r>
            <a:r>
              <a:rPr lang="fr-FR" sz="2400" dirty="0" smtClean="0"/>
              <a:t>veulent avoir leur mot à dire dans les décisions sur la science et la technologie</a:t>
            </a:r>
          </a:p>
          <a:p>
            <a:pPr>
              <a:buNone/>
            </a:pPr>
            <a:endParaRPr lang="fr-FR" sz="2400" dirty="0" smtClean="0"/>
          </a:p>
          <a:p>
            <a:pPr>
              <a:buNone/>
            </a:pPr>
            <a:r>
              <a:rPr lang="fr-FR" sz="1800" dirty="0" smtClean="0"/>
              <a:t>Source Eurobaromètre, 2005</a:t>
            </a:r>
            <a:endParaRPr lang="fr-FR" sz="1800" dirty="0"/>
          </a:p>
        </p:txBody>
      </p:sp>
      <p:sp>
        <p:nvSpPr>
          <p:cNvPr id="5" name="Espace réservé du numéro de diapositive 4"/>
          <p:cNvSpPr>
            <a:spLocks noGrp="1"/>
          </p:cNvSpPr>
          <p:nvPr>
            <p:ph type="sldNum" sz="quarter" idx="12"/>
          </p:nvPr>
        </p:nvSpPr>
        <p:spPr/>
        <p:txBody>
          <a:bodyPr/>
          <a:lstStyle/>
          <a:p>
            <a:fld id="{A9500313-DA0C-4DB6-A89E-03B34F622DC1}" type="slidenum">
              <a:rPr lang="fr-FR" smtClean="0"/>
              <a:pPr/>
              <a:t>15</a:t>
            </a:fld>
            <a:endParaRPr lang="fr-FR"/>
          </a:p>
        </p:txBody>
      </p:sp>
    </p:spTree>
  </p:cSld>
  <p:clrMapOvr>
    <a:masterClrMapping/>
  </p:clrMapOvr>
  <p:transition spd="slow">
    <p:pull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re 1"/>
          <p:cNvSpPr>
            <a:spLocks noGrp="1"/>
          </p:cNvSpPr>
          <p:nvPr>
            <p:ph type="title" idx="4294967295"/>
          </p:nvPr>
        </p:nvSpPr>
        <p:spPr>
          <a:xfrm>
            <a:off x="0" y="274638"/>
            <a:ext cx="8147050" cy="850900"/>
          </a:xfrm>
        </p:spPr>
        <p:txBody>
          <a:bodyPr/>
          <a:lstStyle/>
          <a:p>
            <a:pPr eaLnBrk="1" hangingPunct="1">
              <a:defRPr/>
            </a:pPr>
            <a:r>
              <a:rPr lang="fr-FR" sz="4000" b="1"/>
              <a:t>Les associations</a:t>
            </a:r>
          </a:p>
        </p:txBody>
      </p:sp>
      <p:sp>
        <p:nvSpPr>
          <p:cNvPr id="3" name="Espace réservé du contenu 2"/>
          <p:cNvSpPr>
            <a:spLocks noGrp="1"/>
          </p:cNvSpPr>
          <p:nvPr>
            <p:ph idx="4294967295"/>
          </p:nvPr>
        </p:nvSpPr>
        <p:spPr>
          <a:xfrm>
            <a:off x="0" y="1125538"/>
            <a:ext cx="8229600" cy="5000625"/>
          </a:xfrm>
        </p:spPr>
        <p:txBody>
          <a:bodyPr>
            <a:normAutofit/>
          </a:bodyPr>
          <a:lstStyle/>
          <a:p>
            <a:pPr eaLnBrk="1" hangingPunct="1">
              <a:lnSpc>
                <a:spcPct val="80000"/>
              </a:lnSpc>
              <a:buFont typeface="Wingdings" pitchFamily="2" charset="2"/>
              <a:buNone/>
              <a:defRPr/>
            </a:pPr>
            <a:r>
              <a:rPr lang="fr-FR" sz="2500"/>
              <a:t>	</a:t>
            </a:r>
          </a:p>
          <a:p>
            <a:pPr algn="just" eaLnBrk="1" hangingPunct="1">
              <a:lnSpc>
                <a:spcPct val="80000"/>
              </a:lnSpc>
              <a:buFont typeface="Wingdings" pitchFamily="2" charset="2"/>
              <a:buNone/>
              <a:defRPr/>
            </a:pPr>
            <a:r>
              <a:rPr lang="fr-FR" sz="2500"/>
              <a:t>	</a:t>
            </a:r>
            <a:r>
              <a:rPr lang="fr-FR" sz="2400" i="1"/>
              <a:t>« Bonsoir…. Je suis Marie-Hélène … Je viens porter la parole de l’association Médiane … et de 720 associations regroupées dans le réseau national et international : Sortir du nucléaire… Nous regrettons que ce débat, qui est une mascarade, intervienne après que les grandes décisions aient été prises… Il nous semble que les citoyens français méritent autre chose qu’une mascarade de débat. Ils mériteraient d’être considérés un peu mieux afin de leur permettre de s’exprimer dans un débat sur un sujet qui les concerne en haut lieu. Je rappelle que les opposants à ce projet sont des milliers de personnes… C’est en silence que je vais me retirer de ce débat en leur nom.» </a:t>
            </a:r>
          </a:p>
          <a:p>
            <a:pPr eaLnBrk="1" hangingPunct="1">
              <a:lnSpc>
                <a:spcPct val="80000"/>
              </a:lnSpc>
              <a:buFont typeface="Wingdings" pitchFamily="2" charset="2"/>
              <a:buNone/>
              <a:defRPr/>
            </a:pPr>
            <a:r>
              <a:rPr lang="fr-FR" sz="2500"/>
              <a:t>	</a:t>
            </a:r>
          </a:p>
          <a:p>
            <a:pPr eaLnBrk="1" hangingPunct="1">
              <a:lnSpc>
                <a:spcPct val="80000"/>
              </a:lnSpc>
              <a:buFont typeface="Wingdings" pitchFamily="2" charset="2"/>
              <a:buNone/>
              <a:defRPr/>
            </a:pPr>
            <a:r>
              <a:rPr lang="fr-FR" sz="1800"/>
              <a:t>	</a:t>
            </a:r>
          </a:p>
          <a:p>
            <a:pPr eaLnBrk="1" hangingPunct="1">
              <a:lnSpc>
                <a:spcPct val="80000"/>
              </a:lnSpc>
              <a:buFont typeface="Wingdings" pitchFamily="2" charset="2"/>
              <a:buNone/>
              <a:defRPr/>
            </a:pPr>
            <a:r>
              <a:rPr lang="fr-FR" sz="1800"/>
              <a:t>	CPDP ITER, Verbatim, 2006</a:t>
            </a:r>
          </a:p>
          <a:p>
            <a:pPr eaLnBrk="1" hangingPunct="1">
              <a:lnSpc>
                <a:spcPct val="80000"/>
              </a:lnSpc>
              <a:defRPr/>
            </a:pPr>
            <a:endParaRPr lang="fr-FR" sz="2500"/>
          </a:p>
        </p:txBody>
      </p:sp>
      <p:sp>
        <p:nvSpPr>
          <p:cNvPr id="4" name="Espace réservé du numéro de diapositive 3"/>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151B3D39-C9B1-41D3-8F27-E396C04D968B}" type="slidenum">
              <a:rPr lang="fr-FR" sz="1200">
                <a:solidFill>
                  <a:schemeClr val="tx1">
                    <a:tint val="75000"/>
                  </a:schemeClr>
                </a:solidFill>
                <a:latin typeface="+mn-lt"/>
                <a:cs typeface="+mn-cs"/>
              </a:rPr>
              <a:pPr algn="r" fontAlgn="auto">
                <a:spcBef>
                  <a:spcPts val="0"/>
                </a:spcBef>
                <a:spcAft>
                  <a:spcPts val="0"/>
                </a:spcAft>
                <a:defRPr/>
              </a:pPr>
              <a:t>16</a:t>
            </a:fld>
            <a:endParaRPr lang="fr-FR" sz="1200">
              <a:solidFill>
                <a:schemeClr val="tx1">
                  <a:tint val="75000"/>
                </a:schemeClr>
              </a:solidFill>
              <a:latin typeface="+mn-lt"/>
              <a:cs typeface="+mn-cs"/>
            </a:endParaRPr>
          </a:p>
        </p:txBody>
      </p:sp>
    </p:spTree>
  </p:cSld>
  <p:clrMapOvr>
    <a:masterClrMapping/>
  </p:clrMapOvr>
  <p:transition>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476672"/>
            <a:ext cx="8229600" cy="1815012"/>
          </a:xfrm>
        </p:spPr>
        <p:txBody>
          <a:bodyPr>
            <a:normAutofit fontScale="90000"/>
          </a:bodyPr>
          <a:lstStyle/>
          <a:p>
            <a:r>
              <a:rPr lang="fr-FR" sz="4400" b="1" dirty="0" smtClean="0">
                <a:solidFill>
                  <a:schemeClr val="tx1"/>
                </a:solidFill>
              </a:rPr>
              <a:t>Le bilan du débat public </a:t>
            </a:r>
            <a:br>
              <a:rPr lang="fr-FR" sz="4400" b="1" dirty="0" smtClean="0">
                <a:solidFill>
                  <a:schemeClr val="tx1"/>
                </a:solidFill>
              </a:rPr>
            </a:br>
            <a:r>
              <a:rPr lang="fr-FR" sz="4400" b="1" dirty="0" smtClean="0">
                <a:solidFill>
                  <a:schemeClr val="tx1"/>
                </a:solidFill>
              </a:rPr>
              <a:t>ITER en Provence :</a:t>
            </a:r>
            <a:br>
              <a:rPr lang="fr-FR" sz="4400" b="1" dirty="0" smtClean="0">
                <a:solidFill>
                  <a:schemeClr val="tx1"/>
                </a:solidFill>
              </a:rPr>
            </a:br>
            <a:r>
              <a:rPr lang="fr-FR" b="1" dirty="0" smtClean="0"/>
              <a:t>le point de vue du public ?</a:t>
            </a:r>
            <a:r>
              <a:rPr lang="fr-FR" sz="4400" dirty="0" smtClean="0">
                <a:solidFill>
                  <a:schemeClr val="tx1"/>
                </a:solidFill>
              </a:rPr>
              <a:t/>
            </a:r>
            <a:br>
              <a:rPr lang="fr-FR" sz="4400" dirty="0" smtClean="0">
                <a:solidFill>
                  <a:schemeClr val="tx1"/>
                </a:solidFill>
              </a:rPr>
            </a:br>
            <a:endParaRPr lang="fr-FR" dirty="0"/>
          </a:p>
        </p:txBody>
      </p:sp>
      <p:sp>
        <p:nvSpPr>
          <p:cNvPr id="3" name="Espace réservé du contenu 2"/>
          <p:cNvSpPr>
            <a:spLocks noGrp="1"/>
          </p:cNvSpPr>
          <p:nvPr>
            <p:ph idx="1"/>
          </p:nvPr>
        </p:nvSpPr>
        <p:spPr>
          <a:xfrm>
            <a:off x="857224" y="2276872"/>
            <a:ext cx="7829576" cy="4032488"/>
          </a:xfrm>
        </p:spPr>
        <p:txBody>
          <a:bodyPr>
            <a:normAutofit fontScale="92500"/>
          </a:bodyPr>
          <a:lstStyle/>
          <a:p>
            <a:pPr marL="0" indent="0" algn="just">
              <a:buNone/>
            </a:pPr>
            <a:endParaRPr lang="fr-FR" sz="2600" i="1" dirty="0" smtClean="0"/>
          </a:p>
          <a:p>
            <a:pPr marL="0" indent="0" algn="just">
              <a:buNone/>
            </a:pPr>
            <a:r>
              <a:rPr lang="fr-FR" sz="2600" i="1" dirty="0" smtClean="0"/>
              <a:t>« On trouvait parmi les participants des particuliers habitant dans la région, des élus de tous niveaux et de toutes tendances, des acteurs économiques et sociaux (chambres de commerce, syndicats), des mouvements associatifs, mais, il faut le remarquer, moins nombreux que dans la plupart des débats publics ; en particulier les associations de défense de l’environnement ont été très peu présentes. »</a:t>
            </a:r>
          </a:p>
          <a:p>
            <a:pPr algn="just"/>
            <a:endParaRPr lang="fr-FR" sz="2600" dirty="0" smtClean="0"/>
          </a:p>
          <a:p>
            <a:pPr>
              <a:buNone/>
            </a:pPr>
            <a:r>
              <a:rPr lang="fr-FR" sz="1900" dirty="0" smtClean="0"/>
              <a:t>Rapport final de la CNDP sur le débat public </a:t>
            </a:r>
            <a:r>
              <a:rPr lang="fr-FR" sz="1900" dirty="0" err="1" smtClean="0"/>
              <a:t>Iter</a:t>
            </a:r>
            <a:r>
              <a:rPr lang="fr-FR" sz="1900" dirty="0" smtClean="0"/>
              <a:t> en Provence</a:t>
            </a:r>
          </a:p>
          <a:p>
            <a:pPr>
              <a:buFont typeface="Wingdings" pitchFamily="2" charset="2"/>
              <a:buChar char="§"/>
            </a:pPr>
            <a:endParaRPr lang="fr-FR" sz="2400" dirty="0" smtClean="0"/>
          </a:p>
        </p:txBody>
      </p:sp>
      <p:sp>
        <p:nvSpPr>
          <p:cNvPr id="4" name="Espace réservé du numéro de diapositive 3"/>
          <p:cNvSpPr>
            <a:spLocks noGrp="1"/>
          </p:cNvSpPr>
          <p:nvPr>
            <p:ph type="sldNum" sz="quarter" idx="12"/>
          </p:nvPr>
        </p:nvSpPr>
        <p:spPr/>
        <p:txBody>
          <a:bodyPr/>
          <a:lstStyle/>
          <a:p>
            <a:fld id="{A9500313-DA0C-4DB6-A89E-03B34F622DC1}" type="slidenum">
              <a:rPr lang="fr-FR" smtClean="0"/>
              <a:pPr/>
              <a:t>17</a:t>
            </a:fld>
            <a:endParaRPr lang="fr-FR"/>
          </a:p>
        </p:txBody>
      </p:sp>
    </p:spTree>
  </p:cSld>
  <p:clrMapOvr>
    <a:masterClrMapping/>
  </p:clrMapOvr>
  <p:transition>
    <p:diamon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re 1"/>
          <p:cNvSpPr>
            <a:spLocks noGrp="1"/>
          </p:cNvSpPr>
          <p:nvPr>
            <p:ph type="title"/>
          </p:nvPr>
        </p:nvSpPr>
        <p:spPr/>
        <p:txBody>
          <a:bodyPr>
            <a:normAutofit fontScale="90000"/>
          </a:bodyPr>
          <a:lstStyle/>
          <a:p>
            <a:r>
              <a:rPr lang="fr-FR" b="1" dirty="0" smtClean="0"/>
              <a:t>L’enjeu communicationnel </a:t>
            </a:r>
            <a:br>
              <a:rPr lang="fr-FR" b="1" dirty="0" smtClean="0"/>
            </a:br>
            <a:r>
              <a:rPr lang="fr-FR" b="1" dirty="0" smtClean="0"/>
              <a:t>du débat public ITER en Provence</a:t>
            </a:r>
            <a:endParaRPr lang="fr-FR" b="1" dirty="0" smtClean="0">
              <a:solidFill>
                <a:srgbClr val="7B9899"/>
              </a:solidFill>
            </a:endParaRPr>
          </a:p>
        </p:txBody>
      </p:sp>
      <p:sp>
        <p:nvSpPr>
          <p:cNvPr id="26627" name="Espace réservé du contenu 2"/>
          <p:cNvSpPr>
            <a:spLocks noGrp="1"/>
          </p:cNvSpPr>
          <p:nvPr>
            <p:ph idx="1"/>
          </p:nvPr>
        </p:nvSpPr>
        <p:spPr>
          <a:xfrm>
            <a:off x="301625" y="1527175"/>
            <a:ext cx="8504238" cy="4572000"/>
          </a:xfrm>
        </p:spPr>
        <p:txBody>
          <a:bodyPr>
            <a:normAutofit/>
          </a:bodyPr>
          <a:lstStyle/>
          <a:p>
            <a:pPr eaLnBrk="1" hangingPunct="1">
              <a:buFont typeface="Wingdings 2" pitchFamily="18" charset="2"/>
              <a:buNone/>
            </a:pPr>
            <a:r>
              <a:rPr lang="fr-FR" i="1" dirty="0" smtClean="0"/>
              <a:t>		</a:t>
            </a:r>
          </a:p>
          <a:p>
            <a:pPr algn="ctr" eaLnBrk="1" hangingPunct="1">
              <a:buFont typeface="Wingdings 2" pitchFamily="18" charset="2"/>
              <a:buNone/>
            </a:pPr>
            <a:r>
              <a:rPr lang="fr-FR" i="1" dirty="0" smtClean="0"/>
              <a:t>	</a:t>
            </a:r>
            <a:r>
              <a:rPr lang="fr-FR" dirty="0" smtClean="0"/>
              <a:t> </a:t>
            </a:r>
          </a:p>
          <a:p>
            <a:pPr algn="ctr" eaLnBrk="1" hangingPunct="1">
              <a:buFont typeface="Wingdings 2" pitchFamily="18" charset="2"/>
              <a:buNone/>
            </a:pPr>
            <a:r>
              <a:rPr lang="fr-FR" sz="3600" i="1" dirty="0" smtClean="0"/>
              <a:t>« La finalité même du débat public fait du contenu des réunions une sorte de </a:t>
            </a:r>
          </a:p>
          <a:p>
            <a:pPr algn="ctr" eaLnBrk="1" hangingPunct="1">
              <a:buFont typeface="Wingdings 2" pitchFamily="18" charset="2"/>
              <a:buNone/>
            </a:pPr>
            <a:r>
              <a:rPr lang="fr-FR" sz="3600" b="1" i="1" dirty="0" smtClean="0"/>
              <a:t>contrat social </a:t>
            </a:r>
            <a:r>
              <a:rPr lang="fr-FR" sz="3600" i="1" dirty="0" smtClean="0"/>
              <a:t>de référence » </a:t>
            </a:r>
          </a:p>
          <a:p>
            <a:pPr eaLnBrk="1" hangingPunct="1">
              <a:buFont typeface="Wingdings 2" pitchFamily="18" charset="2"/>
              <a:buNone/>
            </a:pPr>
            <a:endParaRPr lang="fr-FR" sz="1800" dirty="0" smtClean="0"/>
          </a:p>
          <a:p>
            <a:pPr eaLnBrk="1" hangingPunct="1">
              <a:buFont typeface="Wingdings 2" pitchFamily="18" charset="2"/>
              <a:buNone/>
            </a:pPr>
            <a:r>
              <a:rPr lang="fr-FR" sz="1800" dirty="0" smtClean="0"/>
              <a:t>Président de la Commission particulière du débat public ITER, 2006</a:t>
            </a:r>
          </a:p>
          <a:p>
            <a:pPr marL="985838" indent="-92075" eaLnBrk="1" hangingPunct="1">
              <a:buNone/>
            </a:pPr>
            <a:endParaRPr lang="fr-FR" dirty="0" smtClean="0"/>
          </a:p>
          <a:p>
            <a:pPr marL="985838" indent="-92075" eaLnBrk="1" hangingPunct="1">
              <a:buFont typeface="Wingdings" pitchFamily="2" charset="2"/>
              <a:buChar char="Ø"/>
            </a:pPr>
            <a:endParaRPr lang="fr-FR" dirty="0" smtClean="0"/>
          </a:p>
          <a:p>
            <a:pPr eaLnBrk="1" hangingPunct="1">
              <a:buFont typeface="Wingdings 2" pitchFamily="18" charset="2"/>
              <a:buNone/>
            </a:pPr>
            <a:endParaRPr lang="fr-FR" dirty="0" smtClean="0"/>
          </a:p>
        </p:txBody>
      </p:sp>
      <p:sp>
        <p:nvSpPr>
          <p:cNvPr id="4" name="Espace réservé du numéro de diapositive 3"/>
          <p:cNvSpPr>
            <a:spLocks noGrp="1"/>
          </p:cNvSpPr>
          <p:nvPr>
            <p:ph type="sldNum" sz="quarter" idx="12"/>
          </p:nvPr>
        </p:nvSpPr>
        <p:spPr/>
        <p:txBody>
          <a:bodyPr/>
          <a:lstStyle/>
          <a:p>
            <a:pPr>
              <a:defRPr/>
            </a:pPr>
            <a:fld id="{6A8D7DEB-104E-49E9-A1EF-6A27D626522F}" type="slidenum">
              <a:rPr lang="fr-FR"/>
              <a:pPr>
                <a:defRPr/>
              </a:pPr>
              <a:t>18</a:t>
            </a:fld>
            <a:endParaRPr lang="fr-FR"/>
          </a:p>
        </p:txBody>
      </p:sp>
    </p:spTree>
  </p:cSld>
  <p:clrMapOvr>
    <a:masterClrMapping/>
  </p:clrMapOvr>
  <p:transition>
    <p:spli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Espace réservé du contenu 2"/>
          <p:cNvSpPr>
            <a:spLocks noGrp="1"/>
          </p:cNvSpPr>
          <p:nvPr>
            <p:ph idx="4294967295"/>
          </p:nvPr>
        </p:nvSpPr>
        <p:spPr>
          <a:xfrm>
            <a:off x="0" y="928688"/>
            <a:ext cx="8229600" cy="5380037"/>
          </a:xfrm>
        </p:spPr>
        <p:txBody>
          <a:bodyPr/>
          <a:lstStyle/>
          <a:p>
            <a:pPr algn="ctr" eaLnBrk="1" hangingPunct="1">
              <a:buFont typeface="Wingdings" pitchFamily="2" charset="2"/>
              <a:buNone/>
              <a:defRPr/>
            </a:pPr>
            <a:r>
              <a:rPr lang="fr-FR" sz="3300" b="1" i="1"/>
              <a:t>« diriger est avant tout, une affaire de communication »</a:t>
            </a:r>
          </a:p>
          <a:p>
            <a:pPr algn="ctr" eaLnBrk="1" hangingPunct="1">
              <a:buFont typeface="Wingdings" pitchFamily="2" charset="2"/>
              <a:buNone/>
              <a:defRPr/>
            </a:pPr>
            <a:endParaRPr lang="fr-FR" sz="3300" b="1"/>
          </a:p>
          <a:p>
            <a:pPr eaLnBrk="1" hangingPunct="1">
              <a:buFont typeface="Wingdings" pitchFamily="2" charset="2"/>
              <a:buNone/>
              <a:defRPr/>
            </a:pPr>
            <a:r>
              <a:rPr lang="fr-FR" sz="1800"/>
              <a:t>	Karl Deutsch, 1980</a:t>
            </a:r>
          </a:p>
          <a:p>
            <a:pPr eaLnBrk="1" hangingPunct="1">
              <a:buFont typeface="Wingdings" pitchFamily="2" charset="2"/>
              <a:buNone/>
              <a:defRPr/>
            </a:pPr>
            <a:r>
              <a:rPr lang="fr-FR"/>
              <a:t>  </a:t>
            </a:r>
          </a:p>
          <a:p>
            <a:pPr algn="ctr" eaLnBrk="1" hangingPunct="1">
              <a:buFont typeface="Wingdings" pitchFamily="2" charset="2"/>
              <a:buNone/>
              <a:defRPr/>
            </a:pPr>
            <a:r>
              <a:rPr lang="fr-FR" sz="3300" b="1" i="1"/>
              <a:t>« nous communiquons pour influencer, </a:t>
            </a:r>
          </a:p>
          <a:p>
            <a:pPr algn="ctr" eaLnBrk="1" hangingPunct="1">
              <a:buFont typeface="Wingdings" pitchFamily="2" charset="2"/>
              <a:buNone/>
              <a:defRPr/>
            </a:pPr>
            <a:r>
              <a:rPr lang="fr-FR" sz="3300" b="1" i="1"/>
              <a:t>pour exercer un effet conforme à nos intentions »</a:t>
            </a:r>
            <a:endParaRPr lang="fr-FR" sz="3300" b="1"/>
          </a:p>
          <a:p>
            <a:pPr eaLnBrk="1" hangingPunct="1">
              <a:buFont typeface="Wingdings" pitchFamily="2" charset="2"/>
              <a:buNone/>
              <a:defRPr/>
            </a:pPr>
            <a:r>
              <a:rPr lang="fr-FR"/>
              <a:t> </a:t>
            </a:r>
            <a:r>
              <a:rPr lang="fr-FR" sz="1800"/>
              <a:t>David K. Berlo, 1960</a:t>
            </a:r>
          </a:p>
          <a:p>
            <a:pPr eaLnBrk="1" hangingPunct="1">
              <a:buFont typeface="Wingdings" pitchFamily="2" charset="2"/>
              <a:buNone/>
              <a:defRPr/>
            </a:pPr>
            <a:endParaRPr lang="fr-FR"/>
          </a:p>
        </p:txBody>
      </p:sp>
      <p:sp>
        <p:nvSpPr>
          <p:cNvPr id="4" name="Espace réservé du numéro de diapositive 3"/>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DE934EE2-61E0-4A08-A613-698D37B9F1B1}" type="slidenum">
              <a:rPr lang="fr-FR" sz="1200">
                <a:solidFill>
                  <a:schemeClr val="tx1">
                    <a:tint val="75000"/>
                  </a:schemeClr>
                </a:solidFill>
                <a:latin typeface="+mn-lt"/>
                <a:cs typeface="+mn-cs"/>
              </a:rPr>
              <a:pPr algn="r" fontAlgn="auto">
                <a:spcBef>
                  <a:spcPts val="0"/>
                </a:spcBef>
                <a:spcAft>
                  <a:spcPts val="0"/>
                </a:spcAft>
                <a:defRPr/>
              </a:pPr>
              <a:t>19</a:t>
            </a:fld>
            <a:endParaRPr lang="fr-FR" sz="1200">
              <a:solidFill>
                <a:schemeClr val="tx1">
                  <a:tint val="75000"/>
                </a:schemeClr>
              </a:solidFill>
              <a:latin typeface="+mn-lt"/>
              <a:cs typeface="+mn-cs"/>
            </a:endParaRPr>
          </a:p>
        </p:txBody>
      </p:sp>
    </p:spTree>
  </p:cSld>
  <p:clrMapOvr>
    <a:masterClrMapping/>
  </p:clrMapOvr>
  <p:transition spd="slow">
    <p:check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normAutofit fontScale="90000"/>
          </a:bodyPr>
          <a:lstStyle/>
          <a:p>
            <a:r>
              <a:rPr lang="fr-FR" dirty="0">
                <a:solidFill>
                  <a:srgbClr val="C00000"/>
                </a:solidFill>
                <a:latin typeface="Times New Roman" pitchFamily="18" charset="0"/>
                <a:cs typeface="Times New Roman" pitchFamily="18" charset="0"/>
              </a:rPr>
              <a:t>Que peut-il y avoir en commun entre le projet : </a:t>
            </a:r>
            <a:endParaRPr lang="fr-FR" dirty="0">
              <a:solidFill>
                <a:srgbClr val="C00000"/>
              </a:solidFill>
            </a:endParaRPr>
          </a:p>
        </p:txBody>
      </p:sp>
      <p:sp>
        <p:nvSpPr>
          <p:cNvPr id="4" name="Espace réservé du contenu 3"/>
          <p:cNvSpPr>
            <a:spLocks noGrp="1"/>
          </p:cNvSpPr>
          <p:nvPr>
            <p:ph idx="1"/>
          </p:nvPr>
        </p:nvSpPr>
        <p:spPr/>
        <p:txBody>
          <a:bodyPr>
            <a:normAutofit/>
          </a:bodyPr>
          <a:lstStyle/>
          <a:p>
            <a:pPr>
              <a:buFontTx/>
              <a:buChar char="-"/>
            </a:pPr>
            <a:r>
              <a:rPr lang="fr-FR" sz="1800" dirty="0" smtClean="0">
                <a:latin typeface="Times New Roman" pitchFamily="18" charset="0"/>
                <a:cs typeface="Times New Roman" pitchFamily="18" charset="0"/>
              </a:rPr>
              <a:t>de </a:t>
            </a:r>
            <a:r>
              <a:rPr lang="fr-FR" sz="1800" dirty="0">
                <a:latin typeface="Times New Roman" pitchFamily="18" charset="0"/>
                <a:cs typeface="Times New Roman" pitchFamily="18" charset="0"/>
              </a:rPr>
              <a:t>la construction d’une unité de production électronucléaire à </a:t>
            </a:r>
            <a:r>
              <a:rPr lang="fr-FR" sz="1800" dirty="0" smtClean="0">
                <a:latin typeface="Times New Roman" pitchFamily="18" charset="0"/>
                <a:cs typeface="Times New Roman" pitchFamily="18" charset="0"/>
              </a:rPr>
              <a:t>Penly</a:t>
            </a:r>
          </a:p>
          <a:p>
            <a:pPr>
              <a:buFontTx/>
              <a:buChar char="-"/>
            </a:pPr>
            <a:r>
              <a:rPr lang="fr-FR" sz="1800" dirty="0" smtClean="0">
                <a:latin typeface="Times New Roman" pitchFamily="18" charset="0"/>
                <a:cs typeface="Times New Roman" pitchFamily="18" charset="0"/>
              </a:rPr>
              <a:t>de la construction d’un réacteur de la 3</a:t>
            </a:r>
            <a:r>
              <a:rPr lang="fr-FR" sz="1800" baseline="30000" dirty="0" smtClean="0">
                <a:latin typeface="Times New Roman" pitchFamily="18" charset="0"/>
                <a:cs typeface="Times New Roman" pitchFamily="18" charset="0"/>
              </a:rPr>
              <a:t>ème</a:t>
            </a:r>
            <a:r>
              <a:rPr lang="fr-FR" sz="1800" dirty="0" smtClean="0">
                <a:latin typeface="Times New Roman" pitchFamily="18" charset="0"/>
                <a:cs typeface="Times New Roman" pitchFamily="18" charset="0"/>
              </a:rPr>
              <a:t> génération à Flamanville</a:t>
            </a:r>
          </a:p>
          <a:p>
            <a:pPr>
              <a:buFontTx/>
              <a:buChar char="-"/>
            </a:pPr>
            <a:r>
              <a:rPr lang="fr-FR" sz="1800" dirty="0">
                <a:latin typeface="Times New Roman" pitchFamily="18" charset="0"/>
                <a:cs typeface="Times New Roman" pitchFamily="18" charset="0"/>
              </a:rPr>
              <a:t>du projet de stockage souterrain de gaz naturel de Salins des </a:t>
            </a:r>
            <a:r>
              <a:rPr lang="fr-FR" sz="1800" dirty="0" smtClean="0">
                <a:latin typeface="Times New Roman" pitchFamily="18" charset="0"/>
                <a:cs typeface="Times New Roman" pitchFamily="18" charset="0"/>
              </a:rPr>
              <a:t>Landes</a:t>
            </a:r>
          </a:p>
          <a:p>
            <a:pPr>
              <a:buFontTx/>
              <a:buChar char="-"/>
            </a:pPr>
            <a:r>
              <a:rPr lang="fr-FR" sz="1800" dirty="0" smtClean="0">
                <a:latin typeface="Times New Roman" pitchFamily="18" charset="0"/>
                <a:cs typeface="Times New Roman" pitchFamily="18" charset="0"/>
              </a:rPr>
              <a:t>de </a:t>
            </a:r>
            <a:r>
              <a:rPr lang="fr-FR" sz="1800" dirty="0">
                <a:latin typeface="Times New Roman" pitchFamily="18" charset="0"/>
                <a:cs typeface="Times New Roman" pitchFamily="18" charset="0"/>
              </a:rPr>
              <a:t>la gestion des déchets </a:t>
            </a:r>
            <a:r>
              <a:rPr lang="fr-FR" sz="1800" dirty="0" smtClean="0">
                <a:latin typeface="Times New Roman" pitchFamily="18" charset="0"/>
                <a:cs typeface="Times New Roman" pitchFamily="18" charset="0"/>
              </a:rPr>
              <a:t>radioactifs</a:t>
            </a:r>
          </a:p>
          <a:p>
            <a:pPr>
              <a:buFontTx/>
              <a:buChar char="-"/>
            </a:pPr>
            <a:r>
              <a:rPr lang="fr-FR" sz="1800" dirty="0" smtClean="0">
                <a:latin typeface="Times New Roman" pitchFamily="18" charset="0"/>
                <a:cs typeface="Times New Roman" pitchFamily="18" charset="0"/>
              </a:rPr>
              <a:t>du </a:t>
            </a:r>
            <a:r>
              <a:rPr lang="fr-FR" sz="1800" dirty="0">
                <a:latin typeface="Times New Roman" pitchFamily="18" charset="0"/>
                <a:cs typeface="Times New Roman" pitchFamily="18" charset="0"/>
              </a:rPr>
              <a:t>développement et de la prolifération des </a:t>
            </a:r>
            <a:r>
              <a:rPr lang="fr-FR" sz="1800" dirty="0" smtClean="0">
                <a:latin typeface="Times New Roman" pitchFamily="18" charset="0"/>
                <a:cs typeface="Times New Roman" pitchFamily="18" charset="0"/>
              </a:rPr>
              <a:t>nanomatières</a:t>
            </a:r>
          </a:p>
          <a:p>
            <a:pPr>
              <a:buFontTx/>
              <a:buChar char="-"/>
            </a:pPr>
            <a:r>
              <a:rPr lang="fr-FR" sz="1800" dirty="0">
                <a:latin typeface="Times New Roman" pitchFamily="18" charset="0"/>
                <a:cs typeface="Times New Roman" pitchFamily="18" charset="0"/>
              </a:rPr>
              <a:t>ou encore de la création d’un centre de recherche sur la fusion nucléaire à Cadarache </a:t>
            </a:r>
            <a:r>
              <a:rPr lang="fr-FR" sz="1800" dirty="0" smtClean="0">
                <a:latin typeface="Times New Roman" pitchFamily="18" charset="0"/>
                <a:cs typeface="Times New Roman" pitchFamily="18" charset="0"/>
              </a:rPr>
              <a:t>?</a:t>
            </a:r>
          </a:p>
          <a:p>
            <a:pPr>
              <a:buNone/>
            </a:pPr>
            <a:r>
              <a:rPr lang="fr-FR" sz="1800" b="1" dirty="0" smtClean="0">
                <a:latin typeface="Times New Roman" pitchFamily="18" charset="0"/>
                <a:cs typeface="Times New Roman" pitchFamily="18" charset="0"/>
              </a:rPr>
              <a:t>	</a:t>
            </a:r>
            <a:r>
              <a:rPr lang="fr-FR" sz="1800" b="1" dirty="0" smtClean="0">
                <a:solidFill>
                  <a:srgbClr val="C00000"/>
                </a:solidFill>
                <a:latin typeface="Times New Roman" pitchFamily="18" charset="0"/>
                <a:cs typeface="Times New Roman" pitchFamily="18" charset="0"/>
              </a:rPr>
              <a:t>Le </a:t>
            </a:r>
            <a:r>
              <a:rPr lang="fr-FR" sz="1800" b="1" dirty="0">
                <a:solidFill>
                  <a:srgbClr val="C00000"/>
                </a:solidFill>
                <a:latin typeface="Times New Roman" pitchFamily="18" charset="0"/>
                <a:cs typeface="Times New Roman" pitchFamily="18" charset="0"/>
              </a:rPr>
              <a:t>point commun de tous ces projets est qu’ils ont été, sont ou seront, soumis à la procédure </a:t>
            </a:r>
            <a:r>
              <a:rPr lang="fr-FR" sz="1800" b="1" dirty="0" smtClean="0">
                <a:solidFill>
                  <a:srgbClr val="C00000"/>
                </a:solidFill>
                <a:latin typeface="Times New Roman" pitchFamily="18" charset="0"/>
                <a:cs typeface="Times New Roman" pitchFamily="18" charset="0"/>
              </a:rPr>
              <a:t>du </a:t>
            </a:r>
            <a:r>
              <a:rPr lang="fr-FR" sz="1800" b="1" dirty="0">
                <a:solidFill>
                  <a:srgbClr val="C00000"/>
                </a:solidFill>
                <a:latin typeface="Times New Roman" pitchFamily="18" charset="0"/>
                <a:cs typeface="Times New Roman" pitchFamily="18" charset="0"/>
              </a:rPr>
              <a:t>débat public telle qu’institutionnalisée en France par la </a:t>
            </a:r>
            <a:r>
              <a:rPr lang="fr-FR" sz="1800" b="1" dirty="0" smtClean="0">
                <a:solidFill>
                  <a:srgbClr val="C00000"/>
                </a:solidFill>
                <a:latin typeface="Times New Roman" pitchFamily="18" charset="0"/>
                <a:cs typeface="Times New Roman" pitchFamily="18" charset="0"/>
              </a:rPr>
              <a:t>loi. </a:t>
            </a:r>
          </a:p>
          <a:p>
            <a:pPr>
              <a:buNone/>
            </a:pPr>
            <a:r>
              <a:rPr lang="fr-FR" sz="1800" dirty="0" smtClean="0">
                <a:latin typeface="Times New Roman" pitchFamily="18" charset="0"/>
                <a:cs typeface="Times New Roman" pitchFamily="18" charset="0"/>
              </a:rPr>
              <a:t>	C’est </a:t>
            </a:r>
            <a:r>
              <a:rPr lang="fr-FR" sz="1800" dirty="0">
                <a:latin typeface="Times New Roman" pitchFamily="18" charset="0"/>
                <a:cs typeface="Times New Roman" pitchFamily="18" charset="0"/>
              </a:rPr>
              <a:t>dans le cadre de cette logique politique </a:t>
            </a:r>
            <a:r>
              <a:rPr lang="fr-FR" sz="1800" dirty="0" smtClean="0">
                <a:latin typeface="Times New Roman" pitchFamily="18" charset="0"/>
                <a:cs typeface="Times New Roman" pitchFamily="18" charset="0"/>
              </a:rPr>
              <a:t>que </a:t>
            </a:r>
            <a:r>
              <a:rPr lang="fr-FR" sz="1800" dirty="0">
                <a:latin typeface="Times New Roman" pitchFamily="18" charset="0"/>
                <a:cs typeface="Times New Roman" pitchFamily="18" charset="0"/>
              </a:rPr>
              <a:t>s’inscrit le sujet de ce travail : </a:t>
            </a:r>
            <a:endParaRPr lang="fr-FR" sz="1800" dirty="0" smtClean="0">
              <a:latin typeface="Times New Roman" pitchFamily="18" charset="0"/>
              <a:cs typeface="Times New Roman" pitchFamily="18" charset="0"/>
            </a:endParaRPr>
          </a:p>
          <a:p>
            <a:pPr>
              <a:buNone/>
            </a:pPr>
            <a:r>
              <a:rPr lang="fr-FR" sz="1800" b="1" dirty="0">
                <a:latin typeface="Times New Roman" pitchFamily="18" charset="0"/>
                <a:cs typeface="Times New Roman" pitchFamily="18" charset="0"/>
              </a:rPr>
              <a:t>	</a:t>
            </a:r>
            <a:r>
              <a:rPr lang="fr-FR" sz="1800" b="1" dirty="0" smtClean="0">
                <a:latin typeface="Times New Roman" pitchFamily="18" charset="0"/>
                <a:cs typeface="Times New Roman" pitchFamily="18" charset="0"/>
              </a:rPr>
              <a:t>le </a:t>
            </a:r>
            <a:r>
              <a:rPr lang="fr-FR" sz="1800" b="1" dirty="0">
                <a:latin typeface="Times New Roman" pitchFamily="18" charset="0"/>
                <a:cs typeface="Times New Roman" pitchFamily="18" charset="0"/>
              </a:rPr>
              <a:t>débat public </a:t>
            </a:r>
            <a:r>
              <a:rPr lang="fr-FR" sz="1800" b="1" dirty="0" smtClean="0">
                <a:latin typeface="Times New Roman" pitchFamily="18" charset="0"/>
                <a:cs typeface="Times New Roman" pitchFamily="18" charset="0"/>
              </a:rPr>
              <a:t>ITER </a:t>
            </a:r>
            <a:r>
              <a:rPr lang="fr-FR" sz="1800" b="1" dirty="0">
                <a:latin typeface="Times New Roman" pitchFamily="18" charset="0"/>
                <a:cs typeface="Times New Roman" pitchFamily="18" charset="0"/>
              </a:rPr>
              <a:t>en Provence qui s’est ouvert au début de l’année 2006.</a:t>
            </a:r>
            <a:endParaRPr lang="fr-FR" sz="1800" dirty="0" smtClean="0">
              <a:latin typeface="Times New Roman" pitchFamily="18" charset="0"/>
              <a:cs typeface="Times New Roman" pitchFamily="18" charset="0"/>
            </a:endParaRPr>
          </a:p>
          <a:p>
            <a:pPr>
              <a:buFontTx/>
              <a:buChar char="-"/>
            </a:pPr>
            <a:endParaRPr lang="fr-FR" sz="1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pPr algn="just">
              <a:buNone/>
            </a:pPr>
            <a:r>
              <a:rPr lang="fr-FR" i="1" dirty="0" smtClean="0"/>
              <a:t>	</a:t>
            </a:r>
            <a:r>
              <a:rPr lang="fr-FR" i="1" dirty="0"/>
              <a:t>	</a:t>
            </a:r>
            <a:r>
              <a:rPr lang="fr-FR" b="1" i="1" dirty="0" smtClean="0"/>
              <a:t>«</a:t>
            </a:r>
            <a:r>
              <a:rPr lang="fr-FR" b="1" i="1" dirty="0"/>
              <a:t> La société est un complexe dans le sens où le mot complexus signifie « ce qui est tissé ensemble » et, si nous suivons les fils énergétiques, nous arrivons au complexe d’ensemble </a:t>
            </a:r>
            <a:r>
              <a:rPr lang="fr-FR" b="1" i="1" dirty="0" smtClean="0"/>
              <a:t>» </a:t>
            </a:r>
          </a:p>
          <a:p>
            <a:pPr>
              <a:buNone/>
            </a:pPr>
            <a:endParaRPr lang="fr-FR" sz="1800" dirty="0" smtClean="0"/>
          </a:p>
          <a:p>
            <a:pPr>
              <a:buNone/>
            </a:pPr>
            <a:r>
              <a:rPr lang="fr-FR" sz="1800" dirty="0" smtClean="0"/>
              <a:t>Edgar Morin, 2003</a:t>
            </a:r>
            <a:endParaRPr lang="fr-FR" sz="1800" dirty="0"/>
          </a:p>
        </p:txBody>
      </p:sp>
      <p:sp>
        <p:nvSpPr>
          <p:cNvPr id="4" name="Espace réservé du numéro de diapositive 3"/>
          <p:cNvSpPr>
            <a:spLocks noGrp="1"/>
          </p:cNvSpPr>
          <p:nvPr>
            <p:ph type="sldNum" sz="quarter" idx="12"/>
          </p:nvPr>
        </p:nvSpPr>
        <p:spPr/>
        <p:txBody>
          <a:bodyPr/>
          <a:lstStyle/>
          <a:p>
            <a:fld id="{49388B98-4D07-4AFE-989F-92F47187A383}" type="slidenum">
              <a:rPr lang="fr-FR" smtClean="0"/>
              <a:pPr/>
              <a:t>20</a:t>
            </a:fld>
            <a:endParaRPr lang="fr-FR"/>
          </a:p>
        </p:txBody>
      </p:sp>
    </p:spTree>
  </p:cSld>
  <p:clrMapOvr>
    <a:masterClrMapping/>
  </p:clrMapOvr>
  <p:transition>
    <p:checke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116632"/>
            <a:ext cx="8229600" cy="1008112"/>
          </a:xfrm>
        </p:spPr>
        <p:txBody>
          <a:bodyPr>
            <a:normAutofit fontScale="90000"/>
          </a:bodyPr>
          <a:lstStyle/>
          <a:p>
            <a:r>
              <a:rPr lang="fr-FR" sz="2800" b="1" dirty="0" smtClean="0">
                <a:latin typeface="Times New Roman" pitchFamily="18" charset="0"/>
                <a:cs typeface="Times New Roman" pitchFamily="18" charset="0"/>
              </a:rPr>
              <a:t/>
            </a:r>
            <a:br>
              <a:rPr lang="fr-FR" sz="2800" b="1" dirty="0" smtClean="0">
                <a:latin typeface="Times New Roman" pitchFamily="18" charset="0"/>
                <a:cs typeface="Times New Roman" pitchFamily="18" charset="0"/>
              </a:rPr>
            </a:br>
            <a:r>
              <a:rPr lang="fr-FR" sz="2800" b="1" dirty="0" smtClean="0">
                <a:latin typeface="Times New Roman" pitchFamily="18" charset="0"/>
                <a:cs typeface="Times New Roman" pitchFamily="18" charset="0"/>
              </a:rPr>
              <a:t>Qu’est </a:t>
            </a:r>
            <a:r>
              <a:rPr lang="fr-FR" sz="2800" b="1" dirty="0">
                <a:latin typeface="Times New Roman" pitchFamily="18" charset="0"/>
                <a:cs typeface="Times New Roman" pitchFamily="18" charset="0"/>
              </a:rPr>
              <a:t>ce que le projet </a:t>
            </a:r>
            <a:r>
              <a:rPr lang="fr-FR" sz="2800" b="1" dirty="0" smtClean="0">
                <a:latin typeface="Times New Roman" pitchFamily="18" charset="0"/>
                <a:cs typeface="Times New Roman" pitchFamily="18" charset="0"/>
              </a:rPr>
              <a:t>ITER </a:t>
            </a:r>
            <a:r>
              <a:rPr lang="fr-FR" sz="2800" b="1" dirty="0">
                <a:latin typeface="Times New Roman" pitchFamily="18" charset="0"/>
                <a:cs typeface="Times New Roman" pitchFamily="18" charset="0"/>
              </a:rPr>
              <a:t>en Provence ?</a:t>
            </a:r>
            <a:br>
              <a:rPr lang="fr-FR" sz="2800" b="1" dirty="0">
                <a:latin typeface="Times New Roman" pitchFamily="18" charset="0"/>
                <a:cs typeface="Times New Roman" pitchFamily="18" charset="0"/>
              </a:rPr>
            </a:br>
            <a:r>
              <a:rPr lang="fr-FR" sz="2400" dirty="0" smtClean="0">
                <a:latin typeface="Times New Roman" pitchFamily="18" charset="0"/>
                <a:cs typeface="Times New Roman" pitchFamily="18" charset="0"/>
              </a:rPr>
              <a:t>International </a:t>
            </a:r>
            <a:r>
              <a:rPr lang="fr-FR" sz="2400" dirty="0" err="1" smtClean="0">
                <a:latin typeface="Times New Roman" pitchFamily="18" charset="0"/>
                <a:cs typeface="Times New Roman" pitchFamily="18" charset="0"/>
              </a:rPr>
              <a:t>Thermonuclear</a:t>
            </a:r>
            <a:r>
              <a:rPr lang="fr-FR" sz="2400" dirty="0" smtClean="0">
                <a:latin typeface="Times New Roman" pitchFamily="18" charset="0"/>
                <a:cs typeface="Times New Roman" pitchFamily="18" charset="0"/>
              </a:rPr>
              <a:t> </a:t>
            </a:r>
            <a:r>
              <a:rPr lang="fr-FR" sz="2400" dirty="0" err="1" smtClean="0">
                <a:latin typeface="Times New Roman" pitchFamily="18" charset="0"/>
                <a:cs typeface="Times New Roman" pitchFamily="18" charset="0"/>
              </a:rPr>
              <a:t>Experimental</a:t>
            </a:r>
            <a:r>
              <a:rPr lang="fr-FR" sz="2400" dirty="0" smtClean="0">
                <a:latin typeface="Times New Roman" pitchFamily="18" charset="0"/>
                <a:cs typeface="Times New Roman" pitchFamily="18" charset="0"/>
              </a:rPr>
              <a:t> </a:t>
            </a:r>
            <a:r>
              <a:rPr lang="fr-FR" sz="2400" dirty="0" err="1" smtClean="0">
                <a:latin typeface="Times New Roman" pitchFamily="18" charset="0"/>
                <a:cs typeface="Times New Roman" pitchFamily="18" charset="0"/>
              </a:rPr>
              <a:t>Reactor</a:t>
            </a:r>
            <a:r>
              <a:rPr lang="fr-FR" sz="2400" dirty="0" smtClean="0">
                <a:latin typeface="Times New Roman" pitchFamily="18" charset="0"/>
                <a:cs typeface="Times New Roman" pitchFamily="18" charset="0"/>
              </a:rPr>
              <a:t/>
            </a:r>
            <a:br>
              <a:rPr lang="fr-FR" sz="2400" dirty="0" smtClean="0">
                <a:latin typeface="Times New Roman" pitchFamily="18" charset="0"/>
                <a:cs typeface="Times New Roman" pitchFamily="18" charset="0"/>
              </a:rPr>
            </a:br>
            <a:endParaRPr lang="fr-FR" sz="2700" dirty="0">
              <a:latin typeface="Times New Roman" pitchFamily="18" charset="0"/>
              <a:cs typeface="Times New Roman" pitchFamily="18" charset="0"/>
            </a:endParaRPr>
          </a:p>
        </p:txBody>
      </p:sp>
      <p:sp>
        <p:nvSpPr>
          <p:cNvPr id="3" name="Espace réservé du numéro de diapositive 2"/>
          <p:cNvSpPr>
            <a:spLocks noGrp="1"/>
          </p:cNvSpPr>
          <p:nvPr>
            <p:ph type="sldNum" sz="quarter" idx="12"/>
          </p:nvPr>
        </p:nvSpPr>
        <p:spPr/>
        <p:txBody>
          <a:bodyPr/>
          <a:lstStyle/>
          <a:p>
            <a:fld id="{A9500313-DA0C-4DB6-A89E-03B34F622DC1}" type="slidenum">
              <a:rPr lang="fr-FR" smtClean="0"/>
              <a:pPr/>
              <a:t>3</a:t>
            </a:fld>
            <a:endParaRPr lang="fr-FR"/>
          </a:p>
        </p:txBody>
      </p:sp>
      <p:pic>
        <p:nvPicPr>
          <p:cNvPr id="4" name="Picture 2" descr="C:\Users\zib\Pictures\Coeur reacteur ITER.jpg"/>
          <p:cNvPicPr>
            <a:picLocks noChangeAspect="1" noChangeArrowheads="1"/>
          </p:cNvPicPr>
          <p:nvPr/>
        </p:nvPicPr>
        <p:blipFill>
          <a:blip r:embed="rId3" cstate="print"/>
          <a:stretch>
            <a:fillRect/>
          </a:stretch>
        </p:blipFill>
        <p:spPr bwMode="auto">
          <a:xfrm>
            <a:off x="1259632" y="1052736"/>
            <a:ext cx="6912768" cy="4680520"/>
          </a:xfrm>
          <a:prstGeom prst="rect">
            <a:avLst/>
          </a:prstGeom>
          <a:noFill/>
        </p:spPr>
      </p:pic>
      <p:sp>
        <p:nvSpPr>
          <p:cNvPr id="5" name="Rectangle 4"/>
          <p:cNvSpPr/>
          <p:nvPr/>
        </p:nvSpPr>
        <p:spPr>
          <a:xfrm>
            <a:off x="2051720" y="5445224"/>
            <a:ext cx="6192688" cy="646331"/>
          </a:xfrm>
          <a:prstGeom prst="rect">
            <a:avLst/>
          </a:prstGeom>
        </p:spPr>
        <p:txBody>
          <a:bodyPr wrap="square">
            <a:spAutoFit/>
          </a:bodyPr>
          <a:lstStyle/>
          <a:p>
            <a:pPr algn="r"/>
            <a:endParaRPr lang="fr-FR" dirty="0" smtClean="0">
              <a:latin typeface="Times New Roman" pitchFamily="18" charset="0"/>
              <a:cs typeface="Times New Roman" pitchFamily="18" charset="0"/>
            </a:endParaRPr>
          </a:p>
          <a:p>
            <a:pPr algn="r"/>
            <a:r>
              <a:rPr lang="fr-FR" dirty="0" smtClean="0">
                <a:latin typeface="Times New Roman" pitchFamily="18" charset="0"/>
                <a:cs typeface="Times New Roman" pitchFamily="18" charset="0"/>
              </a:rPr>
              <a:t>Vue en coupe du réacteur ITER </a:t>
            </a:r>
            <a:endParaRPr lang="fr-FR" dirty="0"/>
          </a:p>
        </p:txBody>
      </p:sp>
    </p:spTree>
  </p:cSld>
  <p:clrMapOvr>
    <a:masterClrMapping/>
  </p:clrMapOvr>
  <p:transition spd="slow">
    <p:zoom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p:txBody>
          <a:bodyPr>
            <a:noAutofit/>
          </a:bodyPr>
          <a:lstStyle/>
          <a:p>
            <a:r>
              <a:rPr lang="fr-FR" sz="4000" b="1" dirty="0" smtClean="0"/>
              <a:t>ITER</a:t>
            </a:r>
            <a:r>
              <a:rPr lang="fr-FR" sz="2400" dirty="0" smtClean="0">
                <a:latin typeface="Georgia" pitchFamily="18" charset="0"/>
              </a:rPr>
              <a:t/>
            </a:r>
            <a:br>
              <a:rPr lang="fr-FR" sz="2400" dirty="0" smtClean="0">
                <a:latin typeface="Georgia" pitchFamily="18" charset="0"/>
              </a:rPr>
            </a:br>
            <a:r>
              <a:rPr lang="fr-FR" sz="2400" i="1" dirty="0" smtClean="0"/>
              <a:t> International Thermonuclear Experimental Reactor</a:t>
            </a:r>
            <a:endParaRPr lang="fr-FR" sz="2400" dirty="0"/>
          </a:p>
        </p:txBody>
      </p:sp>
      <p:sp>
        <p:nvSpPr>
          <p:cNvPr id="5" name="Espace réservé du numéro de diapositive 4"/>
          <p:cNvSpPr>
            <a:spLocks noGrp="1"/>
          </p:cNvSpPr>
          <p:nvPr>
            <p:ph type="sldNum" sz="quarter" idx="12"/>
          </p:nvPr>
        </p:nvSpPr>
        <p:spPr/>
        <p:txBody>
          <a:bodyPr/>
          <a:lstStyle/>
          <a:p>
            <a:fld id="{A9500313-DA0C-4DB6-A89E-03B34F622DC1}" type="slidenum">
              <a:rPr lang="fr-FR" smtClean="0"/>
              <a:pPr/>
              <a:t>4</a:t>
            </a:fld>
            <a:endParaRPr lang="fr-FR"/>
          </a:p>
        </p:txBody>
      </p:sp>
      <p:pic>
        <p:nvPicPr>
          <p:cNvPr id="8" name="Image 7"/>
          <p:cNvPicPr/>
          <p:nvPr/>
        </p:nvPicPr>
        <p:blipFill>
          <a:blip r:embed="rId3" cstate="print"/>
          <a:srcRect l="11459" t="7353" r="8334" b="11765"/>
          <a:stretch>
            <a:fillRect/>
          </a:stretch>
        </p:blipFill>
        <p:spPr bwMode="auto">
          <a:xfrm>
            <a:off x="1835696" y="1916832"/>
            <a:ext cx="5500726" cy="3929090"/>
          </a:xfrm>
          <a:prstGeom prst="rect">
            <a:avLst/>
          </a:prstGeom>
          <a:noFill/>
        </p:spPr>
      </p:pic>
    </p:spTree>
  </p:cSld>
  <p:clrMapOvr>
    <a:masterClrMapping/>
  </p:clrMapOvr>
  <p:transition spd="slow">
    <p:circl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a:bodyPr>
          <a:lstStyle/>
          <a:p>
            <a:r>
              <a:rPr lang="fr-FR" sz="4000" b="1" dirty="0"/>
              <a:t>Le projet ITER </a:t>
            </a:r>
            <a:r>
              <a:rPr lang="fr-FR" sz="4000" b="1" dirty="0" smtClean="0"/>
              <a:t>en Provence</a:t>
            </a:r>
            <a:endParaRPr lang="fr-FR" sz="4000" b="1" dirty="0"/>
          </a:p>
        </p:txBody>
      </p:sp>
      <p:sp>
        <p:nvSpPr>
          <p:cNvPr id="8195" name="Rectangle 3"/>
          <p:cNvSpPr>
            <a:spLocks noGrp="1" noChangeArrowheads="1"/>
          </p:cNvSpPr>
          <p:nvPr>
            <p:ph idx="1"/>
          </p:nvPr>
        </p:nvSpPr>
        <p:spPr/>
        <p:txBody>
          <a:bodyPr>
            <a:normAutofit lnSpcReduction="10000"/>
          </a:bodyPr>
          <a:lstStyle/>
          <a:p>
            <a:pPr>
              <a:lnSpc>
                <a:spcPct val="80000"/>
              </a:lnSpc>
              <a:buNone/>
            </a:pPr>
            <a:endParaRPr lang="fr-FR" sz="2000" dirty="0" smtClean="0"/>
          </a:p>
          <a:p>
            <a:pPr algn="just">
              <a:lnSpc>
                <a:spcPct val="80000"/>
              </a:lnSpc>
            </a:pPr>
            <a:r>
              <a:rPr lang="fr-FR" sz="2400" dirty="0" smtClean="0"/>
              <a:t>Le </a:t>
            </a:r>
            <a:r>
              <a:rPr lang="fr-FR" sz="2400" dirty="0"/>
              <a:t>site de Cadarache a été retenu pour accueillir le projet de réacteur expérimental </a:t>
            </a:r>
            <a:r>
              <a:rPr lang="fr-FR" sz="2400" dirty="0" smtClean="0"/>
              <a:t>« ITER »  - </a:t>
            </a:r>
            <a:r>
              <a:rPr lang="fr-FR" sz="2400" b="1" dirty="0" smtClean="0"/>
              <a:t>accord </a:t>
            </a:r>
            <a:r>
              <a:rPr lang="fr-FR" sz="2400" b="1" dirty="0"/>
              <a:t>international du 28 juin </a:t>
            </a:r>
            <a:r>
              <a:rPr lang="fr-FR" sz="2400" b="1" dirty="0" smtClean="0"/>
              <a:t>2005</a:t>
            </a:r>
            <a:endParaRPr lang="fr-FR" sz="2400" dirty="0"/>
          </a:p>
          <a:p>
            <a:pPr algn="just">
              <a:lnSpc>
                <a:spcPct val="80000"/>
              </a:lnSpc>
            </a:pPr>
            <a:endParaRPr lang="fr-FR" sz="2400" dirty="0" smtClean="0"/>
          </a:p>
          <a:p>
            <a:pPr algn="just">
              <a:lnSpc>
                <a:spcPct val="80000"/>
              </a:lnSpc>
            </a:pPr>
            <a:r>
              <a:rPr lang="fr-FR" sz="2400" dirty="0" smtClean="0"/>
              <a:t>Débat </a:t>
            </a:r>
            <a:r>
              <a:rPr lang="fr-FR" sz="2400" dirty="0"/>
              <a:t>public de </a:t>
            </a:r>
            <a:r>
              <a:rPr lang="fr-FR" sz="2400" b="1" dirty="0"/>
              <a:t>Janvier à juin 2006  </a:t>
            </a:r>
            <a:endParaRPr lang="fr-FR" sz="2400" b="1" dirty="0" smtClean="0"/>
          </a:p>
          <a:p>
            <a:pPr algn="just">
              <a:lnSpc>
                <a:spcPct val="80000"/>
              </a:lnSpc>
            </a:pPr>
            <a:endParaRPr lang="fr-FR" sz="2000" b="1" dirty="0"/>
          </a:p>
          <a:p>
            <a:pPr algn="just">
              <a:buNone/>
            </a:pPr>
            <a:r>
              <a:rPr lang="fr-FR" sz="2000" i="1" dirty="0" smtClean="0"/>
              <a:t>	</a:t>
            </a:r>
            <a:r>
              <a:rPr lang="fr-FR" sz="2400" i="1" dirty="0" smtClean="0"/>
              <a:t>«</a:t>
            </a:r>
            <a:r>
              <a:rPr lang="fr-FR" sz="2400" i="1" dirty="0"/>
              <a:t> Mais la difficulté essentielle, qui a pesé sur une partie du débat, c’était que celui-ci n’avait lieu qu’après l’accord international qui avait décidé à la fois la réalisation d’ITER et son implantation à Cadarache. »</a:t>
            </a:r>
            <a:r>
              <a:rPr lang="fr-FR" sz="2400" dirty="0"/>
              <a:t> </a:t>
            </a:r>
            <a:r>
              <a:rPr lang="fr-FR" sz="2400" dirty="0" smtClean="0"/>
              <a:t> </a:t>
            </a:r>
          </a:p>
          <a:p>
            <a:pPr>
              <a:buNone/>
            </a:pPr>
            <a:r>
              <a:rPr lang="fr-FR" sz="2000" dirty="0" smtClean="0"/>
              <a:t> </a:t>
            </a:r>
          </a:p>
          <a:p>
            <a:pPr>
              <a:buNone/>
            </a:pPr>
            <a:r>
              <a:rPr lang="fr-FR" sz="1800" dirty="0" smtClean="0"/>
              <a:t>Président de la Commission nationale du débat public, juillet 2006.</a:t>
            </a:r>
            <a:endParaRPr lang="fr-FR" sz="1800" dirty="0"/>
          </a:p>
        </p:txBody>
      </p:sp>
      <p:sp>
        <p:nvSpPr>
          <p:cNvPr id="5" name="Espace réservé du numéro de diapositive 4"/>
          <p:cNvSpPr>
            <a:spLocks noGrp="1"/>
          </p:cNvSpPr>
          <p:nvPr>
            <p:ph type="sldNum" sz="quarter" idx="12"/>
          </p:nvPr>
        </p:nvSpPr>
        <p:spPr/>
        <p:txBody>
          <a:bodyPr/>
          <a:lstStyle/>
          <a:p>
            <a:fld id="{49388B98-4D07-4AFE-989F-92F47187A383}" type="slidenum">
              <a:rPr lang="fr-FR" smtClean="0"/>
              <a:pPr/>
              <a:t>5</a:t>
            </a:fld>
            <a:endParaRPr lang="fr-FR"/>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4000" b="1" dirty="0" smtClean="0"/>
              <a:t>La Commission nationale du débat public (CNDP) pose en postulat que :</a:t>
            </a:r>
            <a:endParaRPr lang="fr-FR" sz="4000" b="1" dirty="0"/>
          </a:p>
        </p:txBody>
      </p:sp>
      <p:sp>
        <p:nvSpPr>
          <p:cNvPr id="7" name="Espace réservé du contenu 6"/>
          <p:cNvSpPr>
            <a:spLocks noGrp="1"/>
          </p:cNvSpPr>
          <p:nvPr>
            <p:ph idx="1"/>
          </p:nvPr>
        </p:nvSpPr>
        <p:spPr/>
        <p:txBody>
          <a:bodyPr>
            <a:normAutofit/>
          </a:bodyPr>
          <a:lstStyle/>
          <a:p>
            <a:pPr algn="ctr">
              <a:lnSpc>
                <a:spcPct val="80000"/>
              </a:lnSpc>
              <a:buNone/>
            </a:pPr>
            <a:endParaRPr lang="fr-FR" dirty="0" smtClean="0"/>
          </a:p>
          <a:p>
            <a:pPr algn="ctr">
              <a:lnSpc>
                <a:spcPct val="80000"/>
              </a:lnSpc>
              <a:buNone/>
            </a:pPr>
            <a:r>
              <a:rPr lang="fr-FR" dirty="0" smtClean="0"/>
              <a:t>«  </a:t>
            </a:r>
            <a:r>
              <a:rPr lang="fr-FR" i="1" dirty="0" smtClean="0"/>
              <a:t>Le débat public est une étape dans le processus d'élaboration du projet. </a:t>
            </a:r>
          </a:p>
          <a:p>
            <a:pPr algn="ctr">
              <a:lnSpc>
                <a:spcPct val="80000"/>
              </a:lnSpc>
              <a:buNone/>
            </a:pPr>
            <a:endParaRPr lang="fr-FR" i="1" dirty="0" smtClean="0"/>
          </a:p>
          <a:p>
            <a:pPr algn="ctr">
              <a:lnSpc>
                <a:spcPct val="80000"/>
              </a:lnSpc>
              <a:buNone/>
            </a:pPr>
            <a:r>
              <a:rPr lang="fr-FR" i="1" dirty="0" smtClean="0"/>
              <a:t>Tout n'est pas joué et votre opinion sera une contribution à la décision. </a:t>
            </a:r>
          </a:p>
          <a:p>
            <a:pPr algn="ctr">
              <a:lnSpc>
                <a:spcPct val="80000"/>
              </a:lnSpc>
              <a:buNone/>
            </a:pPr>
            <a:endParaRPr lang="fr-FR" i="1" dirty="0" smtClean="0"/>
          </a:p>
          <a:p>
            <a:pPr algn="ctr">
              <a:lnSpc>
                <a:spcPct val="80000"/>
              </a:lnSpc>
              <a:buNone/>
            </a:pPr>
            <a:r>
              <a:rPr lang="fr-FR" i="1" dirty="0" smtClean="0"/>
              <a:t>Il est donc important que vous vous exprimiez. »</a:t>
            </a:r>
          </a:p>
          <a:p>
            <a:pPr>
              <a:buNone/>
            </a:pPr>
            <a:endParaRPr lang="fr-FR" dirty="0"/>
          </a:p>
        </p:txBody>
      </p:sp>
      <p:sp>
        <p:nvSpPr>
          <p:cNvPr id="3" name="Espace réservé du numéro de diapositive 2"/>
          <p:cNvSpPr>
            <a:spLocks noGrp="1"/>
          </p:cNvSpPr>
          <p:nvPr>
            <p:ph type="sldNum" sz="quarter" idx="12"/>
          </p:nvPr>
        </p:nvSpPr>
        <p:spPr/>
        <p:txBody>
          <a:bodyPr/>
          <a:lstStyle/>
          <a:p>
            <a:fld id="{A9500313-DA0C-4DB6-A89E-03B34F622DC1}" type="slidenum">
              <a:rPr lang="fr-FR" smtClean="0"/>
              <a:pPr/>
              <a:t>6</a:t>
            </a:fld>
            <a:endParaRPr lang="fr-FR"/>
          </a:p>
        </p:txBody>
      </p:sp>
      <p:sp>
        <p:nvSpPr>
          <p:cNvPr id="4" name="Rectangle 3"/>
          <p:cNvSpPr/>
          <p:nvPr/>
        </p:nvSpPr>
        <p:spPr>
          <a:xfrm>
            <a:off x="500034" y="857233"/>
            <a:ext cx="8143932" cy="929485"/>
          </a:xfrm>
          <a:prstGeom prst="rect">
            <a:avLst/>
          </a:prstGeom>
        </p:spPr>
        <p:txBody>
          <a:bodyPr wrap="square">
            <a:spAutoFit/>
          </a:bodyPr>
          <a:lstStyle/>
          <a:p>
            <a:pPr marL="228600" algn="ctr">
              <a:lnSpc>
                <a:spcPct val="80000"/>
              </a:lnSpc>
              <a:buFont typeface="Wingdings 2" pitchFamily="18" charset="2"/>
              <a:buNone/>
            </a:pPr>
            <a:endParaRPr lang="fr-FR" sz="3600" dirty="0" smtClean="0"/>
          </a:p>
          <a:p>
            <a:pPr marL="685800" lvl="1">
              <a:lnSpc>
                <a:spcPct val="80000"/>
              </a:lnSpc>
              <a:buFont typeface="Wingdings 2" pitchFamily="18" charset="2"/>
              <a:buNone/>
            </a:pPr>
            <a:endParaRPr lang="fr-FR" sz="3200" dirty="0" smtClean="0"/>
          </a:p>
        </p:txBody>
      </p:sp>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4000" b="1" dirty="0" smtClean="0"/>
              <a:t>Un exercice nouveau de démocratie technique </a:t>
            </a:r>
            <a:endParaRPr lang="fr-FR" sz="4000" b="1" dirty="0"/>
          </a:p>
        </p:txBody>
      </p:sp>
      <p:sp>
        <p:nvSpPr>
          <p:cNvPr id="3" name="Espace réservé du contenu 2"/>
          <p:cNvSpPr>
            <a:spLocks noGrp="1"/>
          </p:cNvSpPr>
          <p:nvPr>
            <p:ph idx="1"/>
          </p:nvPr>
        </p:nvSpPr>
        <p:spPr/>
        <p:txBody>
          <a:bodyPr>
            <a:normAutofit/>
          </a:bodyPr>
          <a:lstStyle/>
          <a:p>
            <a:pPr algn="just">
              <a:buNone/>
            </a:pPr>
            <a:endParaRPr lang="fr-FR" dirty="0" smtClean="0"/>
          </a:p>
          <a:p>
            <a:pPr algn="just">
              <a:buNone/>
            </a:pPr>
            <a:r>
              <a:rPr lang="fr-FR" dirty="0" smtClean="0"/>
              <a:t>	</a:t>
            </a:r>
            <a:r>
              <a:rPr lang="fr-FR" sz="2400" i="1" dirty="0" smtClean="0"/>
              <a:t>« Les profanes ont parfaitement le droit de parler des enjeux et des limites des projets scientifiques. Toutes les interventions sont légitimes à partir du moment où elles respectent les règles du dialogue et sont argumentées » </a:t>
            </a:r>
          </a:p>
          <a:p>
            <a:pPr algn="just">
              <a:buNone/>
            </a:pPr>
            <a:r>
              <a:rPr lang="fr-FR" dirty="0" smtClean="0"/>
              <a:t>	</a:t>
            </a:r>
            <a:r>
              <a:rPr lang="fr-FR" sz="1800" dirty="0" smtClean="0"/>
              <a:t>Président de la Commission particulière du débat public ITER en Provence, Avignon, février 2006. </a:t>
            </a:r>
            <a:endParaRPr lang="fr-FR" sz="1800" dirty="0"/>
          </a:p>
        </p:txBody>
      </p:sp>
      <p:sp>
        <p:nvSpPr>
          <p:cNvPr id="4" name="Espace réservé du numéro de diapositive 3"/>
          <p:cNvSpPr>
            <a:spLocks noGrp="1"/>
          </p:cNvSpPr>
          <p:nvPr>
            <p:ph type="sldNum" sz="quarter" idx="12"/>
          </p:nvPr>
        </p:nvSpPr>
        <p:spPr/>
        <p:txBody>
          <a:bodyPr/>
          <a:lstStyle/>
          <a:p>
            <a:fld id="{49388B98-4D07-4AFE-989F-92F47187A383}" type="slidenum">
              <a:rPr lang="fr-FR" smtClean="0"/>
              <a:pPr/>
              <a:t>7</a:t>
            </a:fld>
            <a:endParaRPr lang="fr-FR"/>
          </a:p>
        </p:txBody>
      </p:sp>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994122"/>
          </a:xfrm>
        </p:spPr>
        <p:txBody>
          <a:bodyPr>
            <a:noAutofit/>
          </a:bodyPr>
          <a:lstStyle/>
          <a:p>
            <a:r>
              <a:rPr lang="fr-FR" sz="4000" b="1" dirty="0" smtClean="0"/>
              <a:t>La procédure participative </a:t>
            </a:r>
            <a:br>
              <a:rPr lang="fr-FR" sz="4000" b="1" dirty="0" smtClean="0"/>
            </a:br>
            <a:r>
              <a:rPr lang="fr-FR" sz="4000" b="1" dirty="0" smtClean="0"/>
              <a:t>entre en scène</a:t>
            </a:r>
            <a:endParaRPr lang="fr-FR" sz="4000" b="1" dirty="0"/>
          </a:p>
        </p:txBody>
      </p:sp>
      <p:sp>
        <p:nvSpPr>
          <p:cNvPr id="3" name="Espace réservé du contenu 2"/>
          <p:cNvSpPr>
            <a:spLocks noGrp="1"/>
          </p:cNvSpPr>
          <p:nvPr>
            <p:ph idx="1"/>
          </p:nvPr>
        </p:nvSpPr>
        <p:spPr/>
        <p:txBody>
          <a:bodyPr>
            <a:normAutofit fontScale="62500" lnSpcReduction="20000"/>
          </a:bodyPr>
          <a:lstStyle/>
          <a:p>
            <a:pPr>
              <a:buFont typeface="Wingdings" pitchFamily="2" charset="2"/>
              <a:buChar char="Ø"/>
            </a:pPr>
            <a:endParaRPr lang="fr-FR" sz="3600" b="1" dirty="0" smtClean="0"/>
          </a:p>
          <a:p>
            <a:pPr>
              <a:buFont typeface="Wingdings" pitchFamily="2" charset="2"/>
              <a:buChar char="Ø"/>
            </a:pPr>
            <a:r>
              <a:rPr lang="fr-FR" b="1" dirty="0" smtClean="0"/>
              <a:t>La progressive institutionnalisation de la participation</a:t>
            </a:r>
            <a:endParaRPr lang="fr-FR" dirty="0" smtClean="0"/>
          </a:p>
          <a:p>
            <a:pPr>
              <a:buFont typeface="Wingdings 2" pitchFamily="18" charset="2"/>
              <a:buNone/>
            </a:pPr>
            <a:r>
              <a:rPr lang="fr-FR" dirty="0" smtClean="0"/>
              <a:t>	- Loi Barnier, 1995 : création d’une Commission nationale du débat public</a:t>
            </a:r>
          </a:p>
          <a:p>
            <a:pPr>
              <a:buFont typeface="Wingdings 2" pitchFamily="18" charset="2"/>
              <a:buNone/>
            </a:pPr>
            <a:r>
              <a:rPr lang="fr-FR" dirty="0" smtClean="0"/>
              <a:t>	- Loi Vaillant, 2002 : confirmation et renforcement de la CNDP</a:t>
            </a:r>
          </a:p>
          <a:p>
            <a:pPr>
              <a:buFont typeface="Wingdings 2" pitchFamily="18" charset="2"/>
              <a:buNone/>
            </a:pPr>
            <a:endParaRPr lang="fr-FR" dirty="0" smtClean="0"/>
          </a:p>
          <a:p>
            <a:pPr>
              <a:buFont typeface="Wingdings" pitchFamily="2" charset="2"/>
              <a:buChar char="Ø"/>
            </a:pPr>
            <a:r>
              <a:rPr lang="fr-FR" b="1" dirty="0" smtClean="0"/>
              <a:t>Les missions du débat</a:t>
            </a:r>
          </a:p>
          <a:p>
            <a:pPr>
              <a:buFont typeface="Wingdings 2" pitchFamily="18" charset="2"/>
              <a:buNone/>
            </a:pPr>
            <a:r>
              <a:rPr lang="fr-FR" dirty="0" smtClean="0"/>
              <a:t>	- information, consultation, concertation</a:t>
            </a:r>
          </a:p>
          <a:p>
            <a:pPr>
              <a:buFont typeface="Wingdings 2" pitchFamily="18" charset="2"/>
              <a:buNone/>
            </a:pPr>
            <a:endParaRPr lang="fr-FR" dirty="0" smtClean="0"/>
          </a:p>
          <a:p>
            <a:pPr>
              <a:buFont typeface="Wingdings" pitchFamily="2" charset="2"/>
              <a:buChar char="Ø"/>
            </a:pPr>
            <a:r>
              <a:rPr lang="fr-FR" b="1" dirty="0" smtClean="0"/>
              <a:t>Les principes du débat</a:t>
            </a:r>
          </a:p>
          <a:p>
            <a:pPr>
              <a:buFont typeface="Wingdings 2" pitchFamily="18" charset="2"/>
              <a:buNone/>
            </a:pPr>
            <a:r>
              <a:rPr lang="fr-FR" dirty="0" smtClean="0"/>
              <a:t>	- Transparence, équivalence, argumentation, neutralité, indépendance</a:t>
            </a:r>
          </a:p>
          <a:p>
            <a:pPr>
              <a:buFont typeface="Wingdings 2" pitchFamily="18" charset="2"/>
              <a:buNone/>
            </a:pPr>
            <a:endParaRPr lang="fr-FR" dirty="0" smtClean="0"/>
          </a:p>
          <a:p>
            <a:pPr>
              <a:lnSpc>
                <a:spcPct val="80000"/>
              </a:lnSpc>
              <a:buFont typeface="Wingdings" pitchFamily="2" charset="2"/>
              <a:buChar char="Ø"/>
              <a:defRPr/>
            </a:pPr>
            <a:r>
              <a:rPr lang="fr-FR" b="1" dirty="0" smtClean="0"/>
              <a:t>Les objectifs du débat</a:t>
            </a:r>
            <a:r>
              <a:rPr lang="fr-FR" dirty="0" smtClean="0"/>
              <a:t> </a:t>
            </a:r>
          </a:p>
          <a:p>
            <a:pPr>
              <a:lnSpc>
                <a:spcPct val="80000"/>
              </a:lnSpc>
              <a:buClr>
                <a:schemeClr val="tx1"/>
              </a:buClr>
              <a:buNone/>
              <a:defRPr/>
            </a:pPr>
            <a:r>
              <a:rPr lang="fr-FR" dirty="0" smtClean="0"/>
              <a:t>	- Justifier le projet</a:t>
            </a:r>
          </a:p>
          <a:p>
            <a:pPr>
              <a:lnSpc>
                <a:spcPct val="80000"/>
              </a:lnSpc>
              <a:buClr>
                <a:schemeClr val="tx1"/>
              </a:buClr>
              <a:buNone/>
              <a:defRPr/>
            </a:pPr>
            <a:r>
              <a:rPr lang="fr-FR" dirty="0" smtClean="0"/>
              <a:t>	- Aide à la décision</a:t>
            </a:r>
          </a:p>
          <a:p>
            <a:pPr>
              <a:buFont typeface="Wingdings 2" pitchFamily="18" charset="2"/>
              <a:buNone/>
            </a:pPr>
            <a:endParaRPr lang="fr-FR" sz="3400" dirty="0" smtClean="0"/>
          </a:p>
          <a:p>
            <a:pPr>
              <a:buFont typeface="Wingdings 2" pitchFamily="18" charset="2"/>
              <a:buNone/>
            </a:pPr>
            <a:endParaRPr lang="fr-FR" sz="3400" dirty="0" smtClean="0"/>
          </a:p>
          <a:p>
            <a:pPr>
              <a:buFont typeface="Wingdings 2" pitchFamily="18" charset="2"/>
              <a:buNone/>
            </a:pPr>
            <a:endParaRPr lang="fr-FR" sz="3400" dirty="0" smtClean="0"/>
          </a:p>
          <a:p>
            <a:pPr>
              <a:buFont typeface="Wingdings 2" pitchFamily="18" charset="2"/>
              <a:buNone/>
            </a:pPr>
            <a:endParaRPr lang="fr-FR" sz="3400" dirty="0" smtClean="0"/>
          </a:p>
        </p:txBody>
      </p:sp>
      <p:sp>
        <p:nvSpPr>
          <p:cNvPr id="4" name="Espace réservé du numéro de diapositive 3"/>
          <p:cNvSpPr>
            <a:spLocks noGrp="1"/>
          </p:cNvSpPr>
          <p:nvPr>
            <p:ph type="sldNum" sz="quarter" idx="12"/>
          </p:nvPr>
        </p:nvSpPr>
        <p:spPr/>
        <p:txBody>
          <a:bodyPr/>
          <a:lstStyle/>
          <a:p>
            <a:fld id="{49388B98-4D07-4AFE-989F-92F47187A383}" type="slidenum">
              <a:rPr lang="fr-FR" smtClean="0"/>
              <a:pPr/>
              <a:t>8</a:t>
            </a:fld>
            <a:endParaRPr lang="fr-FR"/>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868346"/>
          </a:xfrm>
        </p:spPr>
        <p:txBody>
          <a:bodyPr>
            <a:normAutofit/>
          </a:bodyPr>
          <a:lstStyle/>
          <a:p>
            <a:r>
              <a:rPr lang="fr-FR" sz="4000" b="1" dirty="0" smtClean="0"/>
              <a:t>La mise en scène du débat</a:t>
            </a:r>
            <a:endParaRPr lang="fr-FR" sz="4000" b="1" dirty="0"/>
          </a:p>
        </p:txBody>
      </p:sp>
      <p:sp>
        <p:nvSpPr>
          <p:cNvPr id="3" name="Espace réservé du contenu 2"/>
          <p:cNvSpPr>
            <a:spLocks noGrp="1"/>
          </p:cNvSpPr>
          <p:nvPr>
            <p:ph idx="1"/>
          </p:nvPr>
        </p:nvSpPr>
        <p:spPr>
          <a:xfrm>
            <a:off x="928662" y="1285860"/>
            <a:ext cx="7729534" cy="5023500"/>
          </a:xfrm>
        </p:spPr>
        <p:txBody>
          <a:bodyPr>
            <a:normAutofit fontScale="85000" lnSpcReduction="20000"/>
          </a:bodyPr>
          <a:lstStyle/>
          <a:p>
            <a:pPr>
              <a:buFont typeface="Wingdings" pitchFamily="2" charset="2"/>
              <a:buChar char="§"/>
            </a:pPr>
            <a:endParaRPr lang="fr-FR" sz="3600" dirty="0" smtClean="0"/>
          </a:p>
          <a:p>
            <a:pPr>
              <a:buFont typeface="Wingdings" pitchFamily="2" charset="2"/>
              <a:buChar char="§"/>
            </a:pPr>
            <a:r>
              <a:rPr lang="fr-FR" sz="3600" dirty="0" smtClean="0"/>
              <a:t>L’espace scénique</a:t>
            </a:r>
          </a:p>
          <a:p>
            <a:pPr marL="1798638" lvl="5" indent="0">
              <a:buNone/>
            </a:pPr>
            <a:r>
              <a:rPr lang="fr-FR" sz="2600" dirty="0" smtClean="0"/>
              <a:t>   - la réunion publique</a:t>
            </a:r>
          </a:p>
          <a:p>
            <a:pPr lvl="5">
              <a:buNone/>
            </a:pPr>
            <a:endParaRPr lang="fr-FR" sz="2600" dirty="0" smtClean="0"/>
          </a:p>
          <a:p>
            <a:pPr>
              <a:buFont typeface="Wingdings" pitchFamily="2" charset="2"/>
              <a:buChar char="§"/>
            </a:pPr>
            <a:r>
              <a:rPr lang="fr-FR" sz="3600" dirty="0" smtClean="0"/>
              <a:t>Les acteurs </a:t>
            </a:r>
          </a:p>
          <a:p>
            <a:pPr>
              <a:buNone/>
            </a:pPr>
            <a:r>
              <a:rPr lang="fr-FR" sz="3600" dirty="0" smtClean="0"/>
              <a:t>			</a:t>
            </a:r>
            <a:r>
              <a:rPr lang="fr-FR" sz="2600" dirty="0" smtClean="0"/>
              <a:t>- « agissants »</a:t>
            </a:r>
          </a:p>
          <a:p>
            <a:pPr>
              <a:buNone/>
            </a:pPr>
            <a:r>
              <a:rPr lang="fr-FR" sz="2600" dirty="0" smtClean="0"/>
              <a:t>			- « de compétence »</a:t>
            </a:r>
          </a:p>
          <a:p>
            <a:pPr>
              <a:buNone/>
            </a:pPr>
            <a:r>
              <a:rPr lang="fr-FR" sz="2600" dirty="0" smtClean="0"/>
              <a:t>			- « interprétants »</a:t>
            </a:r>
          </a:p>
          <a:p>
            <a:pPr>
              <a:buNone/>
            </a:pPr>
            <a:endParaRPr lang="fr-FR" sz="2600" dirty="0" smtClean="0"/>
          </a:p>
          <a:p>
            <a:pPr>
              <a:buFont typeface="Wingdings" pitchFamily="2" charset="2"/>
              <a:buChar char="§"/>
            </a:pPr>
            <a:r>
              <a:rPr lang="fr-FR" sz="3600" dirty="0" smtClean="0"/>
              <a:t>Le scénario</a:t>
            </a:r>
          </a:p>
          <a:p>
            <a:pPr>
              <a:buNone/>
            </a:pPr>
            <a:r>
              <a:rPr lang="fr-FR" sz="2600" dirty="0" smtClean="0"/>
              <a:t>			- ITER</a:t>
            </a:r>
          </a:p>
          <a:p>
            <a:pPr>
              <a:buNone/>
            </a:pPr>
            <a:r>
              <a:rPr lang="fr-FR" sz="2600" dirty="0" smtClean="0"/>
              <a:t>			- le débat sur le débat</a:t>
            </a:r>
          </a:p>
          <a:p>
            <a:pPr>
              <a:buNone/>
            </a:pPr>
            <a:endParaRPr lang="fr-FR" sz="3600" dirty="0" smtClean="0"/>
          </a:p>
          <a:p>
            <a:pPr>
              <a:buNone/>
            </a:pPr>
            <a:endParaRPr lang="fr-FR" sz="3600" dirty="0" smtClean="0"/>
          </a:p>
          <a:p>
            <a:pPr>
              <a:buFont typeface="Wingdings" pitchFamily="2" charset="2"/>
              <a:buChar char="§"/>
            </a:pPr>
            <a:endParaRPr lang="fr-FR" sz="3600" dirty="0" smtClean="0"/>
          </a:p>
          <a:p>
            <a:pPr>
              <a:buFont typeface="Wingdings" pitchFamily="2" charset="2"/>
              <a:buChar char="§"/>
            </a:pPr>
            <a:endParaRPr lang="fr-FR" sz="3600" dirty="0" smtClean="0"/>
          </a:p>
          <a:p>
            <a:pPr>
              <a:buFont typeface="Wingdings" pitchFamily="2" charset="2"/>
              <a:buChar char="§"/>
            </a:pPr>
            <a:endParaRPr lang="fr-FR" sz="3600" dirty="0" smtClean="0"/>
          </a:p>
          <a:p>
            <a:endParaRPr lang="fr-FR" dirty="0"/>
          </a:p>
        </p:txBody>
      </p:sp>
      <p:sp>
        <p:nvSpPr>
          <p:cNvPr id="4" name="Espace réservé du numéro de diapositive 3"/>
          <p:cNvSpPr>
            <a:spLocks noGrp="1"/>
          </p:cNvSpPr>
          <p:nvPr>
            <p:ph type="sldNum" sz="quarter" idx="12"/>
          </p:nvPr>
        </p:nvSpPr>
        <p:spPr/>
        <p:txBody>
          <a:bodyPr/>
          <a:lstStyle/>
          <a:p>
            <a:fld id="{A9500313-DA0C-4DB6-A89E-03B34F622DC1}" type="slidenum">
              <a:rPr lang="fr-FR" smtClean="0"/>
              <a:pPr/>
              <a:t>9</a:t>
            </a:fld>
            <a:endParaRPr lang="fr-FR"/>
          </a:p>
        </p:txBody>
      </p:sp>
    </p:spTree>
  </p:cSld>
  <p:clrMapOvr>
    <a:masterClrMapping/>
  </p:clrMapOvr>
  <p:transition>
    <p:zoom/>
  </p:transition>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0</TotalTime>
  <Words>272</Words>
  <Application>Microsoft Office PowerPoint</Application>
  <PresentationFormat>On-screen Show (4:3)</PresentationFormat>
  <Paragraphs>161</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Thème Office</vt:lpstr>
      <vt:lpstr>La citoyenneté scientifique sous tutelle de la Commission nationale du débat public ?</vt:lpstr>
      <vt:lpstr>Que peut-il y avoir en commun entre le projet : </vt:lpstr>
      <vt:lpstr> Qu’est ce que le projet ITER en Provence ? International Thermonuclear Experimental Reactor </vt:lpstr>
      <vt:lpstr>ITER  International Thermonuclear Experimental Reactor</vt:lpstr>
      <vt:lpstr>Le projet ITER en Provence</vt:lpstr>
      <vt:lpstr>La Commission nationale du débat public (CNDP) pose en postulat que :</vt:lpstr>
      <vt:lpstr>Un exercice nouveau de démocratie technique </vt:lpstr>
      <vt:lpstr>La procédure participative  entre en scène</vt:lpstr>
      <vt:lpstr>La mise en scène du débat</vt:lpstr>
      <vt:lpstr>La scène à Gap</vt:lpstr>
      <vt:lpstr>La scène à Sainte Tulles</vt:lpstr>
      <vt:lpstr>Pourcentage du temps de parole</vt:lpstr>
      <vt:lpstr>La constitution du public des réunions du débat public </vt:lpstr>
      <vt:lpstr>L’asymétrie des ressources</vt:lpstr>
      <vt:lpstr>Implication du citoyen dans la science </vt:lpstr>
      <vt:lpstr>Les associations</vt:lpstr>
      <vt:lpstr>Le bilan du débat public  ITER en Provence : le point de vue du public ? </vt:lpstr>
      <vt:lpstr>L’enjeu communicationnel  du débat public ITER en Provence</vt:lpstr>
      <vt:lpstr>Slide 19</vt:lpstr>
      <vt:lpstr>Slide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2011-08-07T17:15:21Z</dcterms:created>
  <dcterms:modified xsi:type="dcterms:W3CDTF">2011-08-09T15:57:06Z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